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76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80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84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9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871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050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830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3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4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14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05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24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43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33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14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89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728F-DA03-4507-AEA1-DE87139B26F0}" type="datetimeFigureOut">
              <a:rPr lang="tr-TR" smtClean="0"/>
              <a:t>25.07.2016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ACEA9A5-F5DE-48D0-ACF3-77981D5695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79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YENİ AF YASASI NE GETİRİYOR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Kayıtlarda bulunup işletmede bulunmayan mallar ve kasa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mallar , kayıtlarına göre olan gayrisafi kar oranı da ilave edilerek fatura düzenlenecek ve her türlü vergisel yükümlülükler yerine getirilerek kayıtlara alınabilecektir.</a:t>
            </a:r>
          </a:p>
          <a:p>
            <a:r>
              <a:rPr lang="tr-TR" dirty="0" smtClean="0"/>
              <a:t>Kayıtlarda yer alan fakat işletmede ulunmayan kasa mevcudu ve ortaklardan alacaklar 31.12.2015 tarihi itibariyle olan net tutarları beyan edilerek %3 vergi ödenir ve kayıtları düzeltilebilir. </a:t>
            </a:r>
          </a:p>
          <a:p>
            <a:r>
              <a:rPr lang="tr-TR" dirty="0" smtClean="0"/>
              <a:t>Varsa yurtdışındaki varlıklar da getirilebilir.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89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Kesinleşmiş SGK alacakları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alacakların 30.Haziran.2016 tarihi itibariyle tutarı ve </a:t>
            </a:r>
            <a:r>
              <a:rPr lang="tr-TR" dirty="0" err="1" smtClean="0"/>
              <a:t>yi-üfe</a:t>
            </a:r>
            <a:r>
              <a:rPr lang="tr-TR" dirty="0" smtClean="0"/>
              <a:t> ile hesaplanacak tutarın ödenmesi halinde gecikme zammı, gecikme cezalarından vazgeçilir.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242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 hükümler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Kanundan yararlanmak için yayımından sonraki ikinci ayın sonuna kadar başvurmak şarttır.</a:t>
            </a:r>
          </a:p>
          <a:p>
            <a:r>
              <a:rPr lang="tr-TR" dirty="0" smtClean="0"/>
              <a:t>İlk taksit kanunun yayımından sonraki üçüncü ayın sonuna kadar ödenmelidir. </a:t>
            </a:r>
          </a:p>
          <a:p>
            <a:r>
              <a:rPr lang="tr-TR" dirty="0" smtClean="0"/>
              <a:t>Kanunun yayımından sonraki 4 (dördüncü) aydan itibaren 2 (iki) ayda bir 18 taksitte ödenmelidir </a:t>
            </a:r>
          </a:p>
          <a:p>
            <a:r>
              <a:rPr lang="tr-TR" dirty="0" smtClean="0"/>
              <a:t>Taksitle ödemede ilgili maddelere göre belirlenen tutar</a:t>
            </a:r>
          </a:p>
          <a:p>
            <a:r>
              <a:rPr lang="tr-TR" dirty="0" smtClean="0"/>
              <a:t>a. Altı eşit taksit için 1,08</a:t>
            </a:r>
          </a:p>
          <a:p>
            <a:r>
              <a:rPr lang="tr-TR" dirty="0" smtClean="0"/>
              <a:t>b. Dokuz eşit taksit için 1.12</a:t>
            </a:r>
          </a:p>
          <a:p>
            <a:r>
              <a:rPr lang="tr-TR" dirty="0" smtClean="0"/>
              <a:t>c. </a:t>
            </a:r>
            <a:r>
              <a:rPr lang="tr-TR" dirty="0" err="1" smtClean="0"/>
              <a:t>Oniki</a:t>
            </a:r>
            <a:r>
              <a:rPr lang="tr-TR" dirty="0" smtClean="0"/>
              <a:t> eşit taksit için 1,16</a:t>
            </a:r>
          </a:p>
          <a:p>
            <a:r>
              <a:rPr lang="tr-TR" dirty="0" smtClean="0"/>
              <a:t>d. </a:t>
            </a:r>
            <a:r>
              <a:rPr lang="tr-TR" dirty="0" err="1" smtClean="0"/>
              <a:t>Onsekiz</a:t>
            </a:r>
            <a:r>
              <a:rPr lang="tr-TR" dirty="0" smtClean="0"/>
              <a:t> eşit taksit için </a:t>
            </a:r>
            <a:r>
              <a:rPr lang="tr-TR" smtClean="0"/>
              <a:t>1,24 katsayısı ile bulunur.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70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 kapsamı nelerdir?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/>
              <a:t>1. 30.Haziran.2016 tarihine kadar olan amme borçları yasa konusudur,</a:t>
            </a:r>
          </a:p>
          <a:p>
            <a:r>
              <a:rPr lang="tr-TR" sz="1200" dirty="0" smtClean="0"/>
              <a:t>2. Tahakkuk eden vergi, vergi cezaları, gecikme faizleri, gecikme zamları </a:t>
            </a:r>
          </a:p>
          <a:p>
            <a:r>
              <a:rPr lang="tr-TR" sz="1200" dirty="0" smtClean="0"/>
              <a:t>3. Vergi aslına bağlı olmayan vergi cezaları</a:t>
            </a:r>
          </a:p>
          <a:p>
            <a:r>
              <a:rPr lang="tr-TR" sz="1200" dirty="0" smtClean="0"/>
              <a:t>4.Kayıtlarda yer almayan emtia, makine, teçhizat, demirbaşlar ile</a:t>
            </a:r>
          </a:p>
          <a:p>
            <a:r>
              <a:rPr lang="tr-TR" sz="1200" dirty="0" smtClean="0"/>
              <a:t>5.Kayıtlarda olduğu halde işletmede bulunmayan emtia, kasa ve ortaklardan alacaklar</a:t>
            </a:r>
          </a:p>
          <a:p>
            <a:r>
              <a:rPr lang="tr-TR" sz="1200" dirty="0" smtClean="0"/>
              <a:t>6. Gümrük vergi borçları, idari para cezaları, faizler, gecikme faizleri gecikme zamları</a:t>
            </a:r>
          </a:p>
          <a:p>
            <a:r>
              <a:rPr lang="tr-TR" sz="1200" dirty="0" smtClean="0"/>
              <a:t>7. SGK ile ilgili olarak ödenmemi prim, gecikme cezası ve gecikme zamları</a:t>
            </a:r>
          </a:p>
          <a:p>
            <a:r>
              <a:rPr lang="tr-TR" sz="1200" dirty="0" smtClean="0"/>
              <a:t>8. İsteğe bağlı sigorta, topluluk sigortası, sosyal güvenlik destek primi, gecikme cezası ve gecikme zamları</a:t>
            </a:r>
          </a:p>
          <a:p>
            <a:r>
              <a:rPr lang="tr-TR" sz="1200" dirty="0" smtClean="0"/>
              <a:t>9. Özel inşaatlar ile ilgili eksik primler ve gecikme zammı ve cezaları</a:t>
            </a:r>
          </a:p>
          <a:p>
            <a:r>
              <a:rPr lang="tr-TR" sz="1200" dirty="0" smtClean="0"/>
              <a:t>10. İdari para cezaları, gecikme zammı ve cezaları</a:t>
            </a:r>
          </a:p>
          <a:p>
            <a:r>
              <a:rPr lang="tr-TR" sz="1200" dirty="0" smtClean="0"/>
              <a:t>11. Damga vergisi, özel işlem vergisi , eğitime katkı payı ve gecikme zammı alacakları</a:t>
            </a:r>
          </a:p>
          <a:p>
            <a:r>
              <a:rPr lang="tr-TR" sz="1200" dirty="0" smtClean="0"/>
              <a:t>12. Genel sağlık sigortası</a:t>
            </a:r>
          </a:p>
          <a:p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61632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Yapılandırılacak alacaklar nelerdir?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Kesinleşmiş alacakların</a:t>
            </a:r>
          </a:p>
          <a:p>
            <a:r>
              <a:rPr lang="tr-TR" dirty="0" smtClean="0"/>
              <a:t>a. Alacakların tamamı ile </a:t>
            </a:r>
            <a:r>
              <a:rPr lang="tr-TR" dirty="0" err="1" smtClean="0"/>
              <a:t>yi-üfe</a:t>
            </a:r>
            <a:r>
              <a:rPr lang="tr-TR" dirty="0" smtClean="0"/>
              <a:t> ile hesaplanacak tutarın ödenmesi şartıyla gecikme faizi, gecikme zammı, vergi cezaları ve cezaya ait gecikme zamları ödenmez</a:t>
            </a:r>
          </a:p>
          <a:p>
            <a:r>
              <a:rPr lang="tr-TR" dirty="0" smtClean="0"/>
              <a:t>b. Vadesi gelen ödeme süresi geçmemiş vergi cezalarının %50 si ve </a:t>
            </a:r>
            <a:r>
              <a:rPr lang="tr-TR" dirty="0" err="1" smtClean="0"/>
              <a:t>yi-üfe</a:t>
            </a:r>
            <a:r>
              <a:rPr lang="tr-TR" dirty="0" smtClean="0"/>
              <a:t> ile hesaplanan tutar ödenirse cezaların %50 si ve buna bağlı gecikme zamlarının tamamı  ödenmez. </a:t>
            </a:r>
          </a:p>
          <a:p>
            <a:r>
              <a:rPr lang="tr-TR" dirty="0" smtClean="0"/>
              <a:t>c. Uzlaşma kapsamındaki alacaklar bu kanuna göre ödenirse faiz alacaklarının tamamı ödenmez.</a:t>
            </a:r>
          </a:p>
          <a:p>
            <a:r>
              <a:rPr lang="tr-TR" dirty="0" smtClean="0"/>
              <a:t>d. Gümrük vergileri ödenmesinde de aynı </a:t>
            </a:r>
            <a:r>
              <a:rPr lang="tr-TR" dirty="0" err="1" smtClean="0"/>
              <a:t>usüller</a:t>
            </a:r>
            <a:r>
              <a:rPr lang="tr-TR" dirty="0" smtClean="0"/>
              <a:t> geçerlidir.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3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Kesinleşmemiş veya dava safhasındaki alacaklar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tip alacakların %50 si ile </a:t>
            </a:r>
            <a:r>
              <a:rPr lang="tr-TR" dirty="0" err="1" smtClean="0"/>
              <a:t>yi-üfeye</a:t>
            </a:r>
            <a:r>
              <a:rPr lang="tr-TR" dirty="0" smtClean="0"/>
              <a:t> göre hesaplanan tutar tamamen ödenirse vergilerin %50 sinden ve gecikme zammı , faizi, vergi cezaları ödenmez.</a:t>
            </a:r>
          </a:p>
          <a:p>
            <a:r>
              <a:rPr lang="tr-TR" dirty="0" smtClean="0"/>
              <a:t>Karar verilmiş temyiz süresi geçmemiş davalarda </a:t>
            </a:r>
          </a:p>
          <a:p>
            <a:r>
              <a:rPr lang="tr-TR" dirty="0" err="1" smtClean="0"/>
              <a:t>a.Terkin</a:t>
            </a:r>
            <a:r>
              <a:rPr lang="tr-TR" dirty="0" smtClean="0"/>
              <a:t> kararı varsa verginin %20 si ve li-</a:t>
            </a:r>
            <a:r>
              <a:rPr lang="tr-TR" dirty="0" err="1" smtClean="0"/>
              <a:t>üfe</a:t>
            </a:r>
            <a:r>
              <a:rPr lang="tr-TR" dirty="0" smtClean="0"/>
              <a:t> ödenirse kalandan ve cezalardan gecikme zammından vazgeçilir</a:t>
            </a:r>
          </a:p>
          <a:p>
            <a:r>
              <a:rPr lang="tr-TR" dirty="0" smtClean="0"/>
              <a:t>b. Tasdik kararı ise yine %20 si yukarıdaki madde gibi ödenir. </a:t>
            </a:r>
          </a:p>
          <a:p>
            <a:r>
              <a:rPr lang="tr-TR" dirty="0" smtClean="0"/>
              <a:t>c. Bozma ve onamada yukarıdaki gibi ödeme yapılır.</a:t>
            </a:r>
          </a:p>
          <a:p>
            <a:r>
              <a:rPr lang="tr-TR" dirty="0" smtClean="0"/>
              <a:t>d. Dava henüz yeni açılmışsa asla bağlı vergi önceden ödenmişse vergi ceza ve gecikme zamlarının tamamı kaldırılır.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03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İnceleme ve tarhiyat safhasındaki işler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Tamamlanmamış vergi incelemelerinde tarh edilen verginin %50 si ve </a:t>
            </a:r>
            <a:r>
              <a:rPr lang="tr-TR" dirty="0" err="1" smtClean="0"/>
              <a:t>yi-üfe</a:t>
            </a:r>
            <a:r>
              <a:rPr lang="tr-TR" dirty="0" smtClean="0"/>
              <a:t> ödenirse kalanlar ve cezalar kalkar</a:t>
            </a:r>
          </a:p>
          <a:p>
            <a:r>
              <a:rPr lang="tr-TR" dirty="0" smtClean="0"/>
              <a:t>Kanun 2011-2015 dönemlerini kapsar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6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Matrah ve vergi artırımı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Gelir ve Kurumlar vergisi matrahlarını artıranların o yıllara ait vergi incelemesi yapılmaz. </a:t>
            </a:r>
          </a:p>
          <a:p>
            <a:r>
              <a:rPr lang="tr-TR" dirty="0" smtClean="0"/>
              <a:t>Artırımlar:</a:t>
            </a:r>
          </a:p>
          <a:p>
            <a:r>
              <a:rPr lang="tr-TR" dirty="0" smtClean="0"/>
              <a:t>2011 yılı için %35</a:t>
            </a:r>
          </a:p>
          <a:p>
            <a:r>
              <a:rPr lang="tr-TR" dirty="0" smtClean="0"/>
              <a:t>2012 yılı için %30</a:t>
            </a:r>
          </a:p>
          <a:p>
            <a:r>
              <a:rPr lang="tr-TR" dirty="0" smtClean="0"/>
              <a:t>2013 yılı için %25</a:t>
            </a:r>
          </a:p>
          <a:p>
            <a:r>
              <a:rPr lang="tr-TR" dirty="0" smtClean="0"/>
              <a:t>2014 yılı için %20</a:t>
            </a:r>
          </a:p>
          <a:p>
            <a:r>
              <a:rPr lang="tr-TR" dirty="0" smtClean="0"/>
              <a:t>2015 yılı için %15 </a:t>
            </a:r>
            <a:r>
              <a:rPr lang="tr-TR" dirty="0" err="1" smtClean="0"/>
              <a:t>dir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3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Zarar halinde matrah artırımı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İşletme hesabında </a:t>
            </a:r>
          </a:p>
          <a:p>
            <a:r>
              <a:rPr lang="tr-TR" dirty="0" smtClean="0"/>
              <a:t>2011 yılı için 9.500 TL. 		2012 yılı için 9.890 TL.   2013 yılı 10.490 TL. </a:t>
            </a:r>
          </a:p>
          <a:p>
            <a:r>
              <a:rPr lang="tr-TR" dirty="0" smtClean="0"/>
              <a:t>2014 yılı için 11.160 TL. 2015 yılı için 12.650 liradan az olamaz. </a:t>
            </a:r>
          </a:p>
          <a:p>
            <a:r>
              <a:rPr lang="tr-TR" dirty="0" smtClean="0"/>
              <a:t>Bilanço esasında</a:t>
            </a:r>
          </a:p>
          <a:p>
            <a:r>
              <a:rPr lang="tr-TR" dirty="0" smtClean="0"/>
              <a:t>2011 yılı 14.000 TL.    	2012 yılı 14.820 TL. 		2013 yılı 15.740 TL. </a:t>
            </a:r>
          </a:p>
          <a:p>
            <a:r>
              <a:rPr lang="tr-TR" dirty="0" smtClean="0"/>
              <a:t>2014 yılı 16.740 TL.   	2015 yılı 18.970 liradan az olamaz. </a:t>
            </a:r>
          </a:p>
          <a:p>
            <a:r>
              <a:rPr lang="tr-TR" dirty="0" smtClean="0"/>
              <a:t>Kurumlar vergisi mükellefleri:</a:t>
            </a:r>
          </a:p>
          <a:p>
            <a:r>
              <a:rPr lang="tr-TR" dirty="0" smtClean="0"/>
              <a:t>2011 için 28.000 TL. 		2012 yılı için 29.650 TL.   2013 yılı 31.490 TL. </a:t>
            </a:r>
          </a:p>
          <a:p>
            <a:r>
              <a:rPr lang="tr-TR" dirty="0" smtClean="0"/>
              <a:t>2014 yılı 33.470 TL. 		2015 yılı için 37.490 TL. dan az olamaz. </a:t>
            </a:r>
          </a:p>
          <a:p>
            <a:r>
              <a:rPr lang="tr-TR" dirty="0" smtClean="0"/>
              <a:t>Vergi %20 olacaktır. </a:t>
            </a:r>
          </a:p>
          <a:p>
            <a:r>
              <a:rPr lang="tr-TR" dirty="0" smtClean="0"/>
              <a:t>BÖYLE BİR ARTIRIM HALİNDE ZARARLARIN %50 Sİ GELECEK YIL KARLARINDAN MAHSUP EDİLEMEZ.	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910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vergi artırımları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Mükellefler stopaj yapılan miktarları, işçi ücretlerini, muhtasar beyannamelerini ve katma değer vergilerini de artırırlarsa  </a:t>
            </a:r>
            <a:r>
              <a:rPr lang="tr-TR" dirty="0" err="1" smtClean="0"/>
              <a:t>ortırılan</a:t>
            </a:r>
            <a:r>
              <a:rPr lang="tr-TR" dirty="0" smtClean="0"/>
              <a:t> konuda inceleme yapılmaz, diğer konularda yapılabilir. </a:t>
            </a:r>
          </a:p>
          <a:p>
            <a:r>
              <a:rPr lang="tr-TR" dirty="0" smtClean="0"/>
              <a:t>Katma değer vergisi artırımı</a:t>
            </a:r>
          </a:p>
          <a:p>
            <a:r>
              <a:rPr lang="tr-TR" dirty="0" smtClean="0"/>
              <a:t>2011 yılı için %3,5 	2012 yılı için %3  2013 yılı için %2,5 2014 yılı için %2 ve</a:t>
            </a:r>
          </a:p>
          <a:p>
            <a:r>
              <a:rPr lang="tr-TR" dirty="0" smtClean="0"/>
              <a:t>2015 yılı için %1,5 oranında daha ödenirse inceleme ve tarhiyat yapılmaz. </a:t>
            </a:r>
          </a:p>
          <a:p>
            <a:r>
              <a:rPr lang="tr-TR" dirty="0" smtClean="0"/>
              <a:t>Genel olarak hesaplanan ve ödenen vergiler gider yazılamaz.  Maliyet unsuru olamaz. İndirim, mahsup veya iade konusu olamaz. </a:t>
            </a:r>
          </a:p>
          <a:p>
            <a:r>
              <a:rPr lang="tr-TR" dirty="0" smtClean="0"/>
              <a:t>Sahte belge düzenleyenler bu yasadan yararlanamaz.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0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Kayıtlarda bulunmayan veya işletmede bulunmayan emtia, makine, teçhizat ve demirbaşlar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İşletmede mevcut fakat kayıtlarda bulunmuyorlarsa:</a:t>
            </a:r>
          </a:p>
          <a:p>
            <a:r>
              <a:rPr lang="tr-TR" dirty="0" smtClean="0"/>
              <a:t>Genel orana tabi olanlar için %10 indirimli orana tabi olanlar için oranın yarısı kadar </a:t>
            </a:r>
            <a:r>
              <a:rPr lang="tr-TR" dirty="0" err="1" smtClean="0"/>
              <a:t>kdv</a:t>
            </a:r>
            <a:r>
              <a:rPr lang="tr-TR" dirty="0" smtClean="0"/>
              <a:t> hesaplanır ve ödenir. </a:t>
            </a:r>
          </a:p>
          <a:p>
            <a:r>
              <a:rPr lang="tr-TR" dirty="0" smtClean="0"/>
              <a:t>KDV </a:t>
            </a:r>
            <a:r>
              <a:rPr lang="tr-TR" dirty="0" err="1" smtClean="0"/>
              <a:t>ler</a:t>
            </a:r>
            <a:r>
              <a:rPr lang="tr-TR" dirty="0" smtClean="0"/>
              <a:t> indirilemez, ancak emtia </a:t>
            </a:r>
            <a:r>
              <a:rPr lang="tr-TR" dirty="0" err="1" smtClean="0"/>
              <a:t>kdv</a:t>
            </a:r>
            <a:r>
              <a:rPr lang="tr-TR" dirty="0" smtClean="0"/>
              <a:t>. </a:t>
            </a:r>
            <a:r>
              <a:rPr lang="tr-TR" dirty="0" err="1" smtClean="0"/>
              <a:t>Leri</a:t>
            </a:r>
            <a:r>
              <a:rPr lang="tr-TR" dirty="0" smtClean="0"/>
              <a:t> genel esaslara göre indirilir. Amortisman ayrılmış sayılır. </a:t>
            </a:r>
          </a:p>
          <a:p>
            <a:r>
              <a:rPr lang="tr-TR" dirty="0" smtClean="0"/>
              <a:t>Satıldığı takdirde bunlardan zarar kabul edilmez.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808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693</Words>
  <Application>Microsoft Office PowerPoint</Application>
  <PresentationFormat>Geniş ekran</PresentationFormat>
  <Paragraphs>78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Duman</vt:lpstr>
      <vt:lpstr>YENİ AF YASASI NE GETİRİYOR</vt:lpstr>
      <vt:lpstr>Yasa kapsamı nelerdir?</vt:lpstr>
      <vt:lpstr>Yapılandırılacak alacaklar nelerdir?</vt:lpstr>
      <vt:lpstr>Kesinleşmemiş veya dava safhasındaki alacaklar</vt:lpstr>
      <vt:lpstr>İnceleme ve tarhiyat safhasındaki işler</vt:lpstr>
      <vt:lpstr>Matrah ve vergi artırımı</vt:lpstr>
      <vt:lpstr>Zarar halinde matrah artırımı</vt:lpstr>
      <vt:lpstr>Diğer vergi artırımları</vt:lpstr>
      <vt:lpstr>Kayıtlarda bulunmayan veya işletmede bulunmayan emtia, makine, teçhizat ve demirbaşlar</vt:lpstr>
      <vt:lpstr>Kayıtlarda bulunup işletmede bulunmayan mallar ve kasa</vt:lpstr>
      <vt:lpstr>Kesinleşmiş SGK alacakları </vt:lpstr>
      <vt:lpstr>Ortak hükümler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YENİ AF YASASI NE GETİRİYOR</dc:title>
  <dc:creator>user</dc:creator>
  <cp:lastModifiedBy>T5</cp:lastModifiedBy>
  <cp:revision>9</cp:revision>
  <dcterms:created xsi:type="dcterms:W3CDTF">2016-07-24T14:46:46Z</dcterms:created>
  <dcterms:modified xsi:type="dcterms:W3CDTF">2016-07-25T13:42:06Z</dcterms:modified>
</cp:coreProperties>
</file>