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21"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171DC-AACD-49C7-8B8A-D869C8E6796E}" type="datetimeFigureOut">
              <a:rPr lang="tr-TR" smtClean="0"/>
              <a:t>10.12.2013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631CB9-7F6C-4DFD-8882-920A8F37DB7B}" type="slidenum">
              <a:rPr lang="tr-TR" smtClean="0"/>
              <a:t>‹#›</a:t>
            </a:fld>
            <a:endParaRPr lang="tr-TR"/>
          </a:p>
        </p:txBody>
      </p:sp>
    </p:spTree>
    <p:extLst>
      <p:ext uri="{BB962C8B-B14F-4D97-AF65-F5344CB8AC3E}">
        <p14:creationId xmlns:p14="http://schemas.microsoft.com/office/powerpoint/2010/main" val="4123930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1631CB9-7F6C-4DFD-8882-920A8F37DB7B}" type="slidenum">
              <a:rPr lang="tr-TR" smtClean="0"/>
              <a:t>1</a:t>
            </a:fld>
            <a:endParaRPr lang="tr-TR"/>
          </a:p>
        </p:txBody>
      </p:sp>
    </p:spTree>
    <p:extLst>
      <p:ext uri="{BB962C8B-B14F-4D97-AF65-F5344CB8AC3E}">
        <p14:creationId xmlns:p14="http://schemas.microsoft.com/office/powerpoint/2010/main" val="58388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E25590F-BC73-45E7-8E63-05CEDECC0437}" type="datetime1">
              <a:rPr lang="en-US" smtClean="0"/>
              <a:t>12/10/2013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0184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24DF381-6E52-4851-B0AE-5BCD5D6258F0}" type="datetime1">
              <a:rPr lang="en-US" smtClean="0"/>
              <a:t>12/10/2013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706083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24DF381-6E52-4851-B0AE-5BCD5D6258F0}" type="datetime1">
              <a:rPr lang="en-US" smtClean="0"/>
              <a:t>12/10/2013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837368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24DF381-6E52-4851-B0AE-5BCD5D6258F0}" type="datetime1">
              <a:rPr lang="en-US" smtClean="0"/>
              <a:t>12/10/2013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558869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24DF381-6E52-4851-B0AE-5BCD5D6258F0}" type="datetime1">
              <a:rPr lang="en-US" smtClean="0"/>
              <a:t>12/10/2013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344847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24DF381-6E52-4851-B0AE-5BCD5D6258F0}" type="datetime1">
              <a:rPr lang="en-US" smtClean="0"/>
              <a:t>12/10/2013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16164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E5B5D8C-6001-4ED2-A36E-AD77B64D3868}" type="datetime1">
              <a:rPr lang="en-US" smtClean="0"/>
              <a:t>12/10/2013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890301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9D2682-CCF3-4F75-A313-B51F2DF19CB9}" type="datetime1">
              <a:rPr lang="en-US" smtClean="0"/>
              <a:t>12/10/2013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341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00BA5C0-8E63-4B4B-8493-37F461BF6094}" type="datetime1">
              <a:rPr lang="en-US" smtClean="0"/>
              <a:t>12/10/2013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051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7DDE7D-12E5-4DE5-B3DE-8406F1C42F61}" type="datetime1">
              <a:rPr lang="en-US" smtClean="0"/>
              <a:t>12/10/2013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6438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215BE31-66C4-42EA-A5DC-B950BD76FFA8}" type="datetime1">
              <a:rPr lang="en-US" smtClean="0"/>
              <a:t>12/10/2013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961802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E5A2CE2-C2CA-4D96-AFE1-FC65B4B4C1E1}" type="datetime1">
              <a:rPr lang="en-US" smtClean="0"/>
              <a:t>12/10/2013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5A0CF7-A373-4ACF-8644-B583EFF04218}" type="datetime1">
              <a:rPr lang="en-US" smtClean="0"/>
              <a:t>12/10/2013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5784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CE0E3D-D3DC-4B99-A491-65C62D6CD1BC}" type="datetime1">
              <a:rPr lang="en-US" smtClean="0"/>
              <a:t>12/10/2013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8477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0ED7D0-715A-4E57-9517-5BC38B8726EB}" type="datetime1">
              <a:rPr lang="en-US" smtClean="0"/>
              <a:t>12/10/2013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607843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66086D3-23FE-4758-AA1C-F37369E236A1}" type="datetime1">
              <a:rPr lang="en-US" smtClean="0"/>
              <a:t>12/10/2013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269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24DF381-6E52-4851-B0AE-5BCD5D6258F0}" type="datetime1">
              <a:rPr lang="en-US" smtClean="0"/>
              <a:t>12/10/2013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9958691"/>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 id="2147483936" r:id="rId15"/>
    <p:sldLayoutId id="2147483937"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t>KDV de </a:t>
            </a:r>
            <a:r>
              <a:rPr lang="tr-TR" sz="4400" dirty="0" err="1" smtClean="0"/>
              <a:t>Tevkifat</a:t>
            </a:r>
            <a:r>
              <a:rPr lang="tr-TR" sz="4400" dirty="0" smtClean="0"/>
              <a:t> uygulaması ve 2 no.lu </a:t>
            </a:r>
            <a:r>
              <a:rPr lang="tr-TR" sz="4400" dirty="0" err="1" smtClean="0"/>
              <a:t>kdv</a:t>
            </a:r>
            <a:r>
              <a:rPr lang="tr-TR" sz="4400" dirty="0" smtClean="0"/>
              <a:t> beyannamesi </a:t>
            </a:r>
            <a:endParaRPr lang="tr-TR" sz="4400" dirty="0"/>
          </a:p>
        </p:txBody>
      </p:sp>
      <p:sp>
        <p:nvSpPr>
          <p:cNvPr id="3" name="Alt Başlık 2"/>
          <p:cNvSpPr>
            <a:spLocks noGrp="1"/>
          </p:cNvSpPr>
          <p:nvPr>
            <p:ph type="subTitle" idx="1"/>
          </p:nvPr>
        </p:nvSpPr>
        <p:spPr/>
        <p:txBody>
          <a:bodyPr/>
          <a:lstStyle/>
          <a:p>
            <a:r>
              <a:rPr lang="tr-TR" dirty="0" smtClean="0"/>
              <a:t>Sunum ve genel bilgiler</a:t>
            </a:r>
          </a:p>
          <a:p>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099253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İhracat ve ithalat </a:t>
            </a:r>
            <a:r>
              <a:rPr lang="tr-TR" dirty="0" err="1" smtClean="0"/>
              <a:t>kdv</a:t>
            </a:r>
            <a:r>
              <a:rPr lang="tr-TR" dirty="0" smtClean="0"/>
              <a:t> </a:t>
            </a:r>
            <a:endParaRPr lang="tr-TR" dirty="0"/>
          </a:p>
        </p:txBody>
      </p:sp>
      <p:sp>
        <p:nvSpPr>
          <p:cNvPr id="3" name="İçerik Yer Tutucusu 2"/>
          <p:cNvSpPr>
            <a:spLocks noGrp="1"/>
          </p:cNvSpPr>
          <p:nvPr>
            <p:ph idx="1"/>
          </p:nvPr>
        </p:nvSpPr>
        <p:spPr/>
        <p:txBody>
          <a:bodyPr/>
          <a:lstStyle/>
          <a:p>
            <a:r>
              <a:rPr lang="tr-TR" dirty="0"/>
              <a:t>Mal ithalatında ve mal ihracatında KDV uygulaması hizmet ithal ve ihracına nazaran daha kolaydır. Çünkü mallar elle tutulan, gözle görülen ve taşıma suretiyle yer değiştiren nesneler olduğu için, mal ithalinde ithal ülkesi KDV </a:t>
            </a:r>
            <a:r>
              <a:rPr lang="tr-TR" dirty="0" err="1"/>
              <a:t>yi</a:t>
            </a:r>
            <a:r>
              <a:rPr lang="tr-TR" dirty="0"/>
              <a:t> gümrükleme aşamasında alır, malın ihracında ise ihraç ülkesi, bu mal üzerindeki KDV yükünü (indirim veya iade yoluyla) ortadan kaldırır.</a:t>
            </a:r>
          </a:p>
        </p:txBody>
      </p:sp>
      <p:sp>
        <p:nvSpPr>
          <p:cNvPr id="4" name="Slayt Numarası Yer Tutucusu 3"/>
          <p:cNvSpPr>
            <a:spLocks noGrp="1"/>
          </p:cNvSpPr>
          <p:nvPr>
            <p:ph type="sldNum" sz="quarter" idx="12"/>
          </p:nvPr>
        </p:nvSpPr>
        <p:spPr/>
        <p:txBody>
          <a:bodyPr/>
          <a:lstStyle/>
          <a:p>
            <a:fld id="{519954A3-9DFD-4C44-94BA-B95130A3BA1C}" type="slidenum">
              <a:rPr lang="en-US" smtClean="0"/>
              <a:t>10</a:t>
            </a:fld>
            <a:endParaRPr lang="en-US" dirty="0"/>
          </a:p>
        </p:txBody>
      </p:sp>
    </p:spTree>
    <p:extLst>
      <p:ext uri="{BB962C8B-B14F-4D97-AF65-F5344CB8AC3E}">
        <p14:creationId xmlns:p14="http://schemas.microsoft.com/office/powerpoint/2010/main" val="1735141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Hizmetlerde </a:t>
            </a:r>
            <a:r>
              <a:rPr lang="tr-TR" dirty="0" err="1" smtClean="0"/>
              <a:t>kdv</a:t>
            </a:r>
            <a:r>
              <a:rPr lang="tr-TR" dirty="0" smtClean="0"/>
              <a:t>.</a:t>
            </a:r>
            <a:endParaRPr lang="tr-TR" dirty="0"/>
          </a:p>
        </p:txBody>
      </p:sp>
      <p:sp>
        <p:nvSpPr>
          <p:cNvPr id="3" name="İçerik Yer Tutucusu 2"/>
          <p:cNvSpPr>
            <a:spLocks noGrp="1"/>
          </p:cNvSpPr>
          <p:nvPr>
            <p:ph idx="1"/>
          </p:nvPr>
        </p:nvSpPr>
        <p:spPr/>
        <p:txBody>
          <a:bodyPr>
            <a:normAutofit/>
          </a:bodyPr>
          <a:lstStyle/>
          <a:p>
            <a:r>
              <a:rPr lang="tr-TR" dirty="0"/>
              <a:t>Hizmetlerde ise, hizmetin nerede yapıldığı, ithal veya ihraç edilip edilmediği, hizmetten nerede yararlanıldığı ve dolayısıyla bu hizmete ait KDV </a:t>
            </a:r>
            <a:r>
              <a:rPr lang="tr-TR" dirty="0" err="1"/>
              <a:t>nin</a:t>
            </a:r>
            <a:r>
              <a:rPr lang="tr-TR" dirty="0"/>
              <a:t> hangi ülke tarafından alınması gerektiği konusunda tereddütler olabilmektedir.</a:t>
            </a:r>
          </a:p>
          <a:p>
            <a:endParaRPr lang="tr-TR" dirty="0"/>
          </a:p>
          <a:p>
            <a:r>
              <a:rPr lang="tr-TR" dirty="0" smtClean="0"/>
              <a:t>Bir </a:t>
            </a:r>
            <a:r>
              <a:rPr lang="tr-TR" dirty="0"/>
              <a:t>hizmet, KDV Kanunu’nun 1 inci maddesine göre KDV kapsamına giriyorsa ve yabancı kişi veya kuruluş bu hizmeti fiilen Türkiye’ye gelerek ifa etmişse veya hizmetin doğduğu yer Türkiye olmamakla beraber bu hizmetten faydalanılan yer Türkiye ise (hizmet ithal edilmişse), bu hizmetin KDV sinin Türk Maliye İdaresine beyanı gerekmektedir.</a:t>
            </a:r>
          </a:p>
          <a:p>
            <a:endParaRPr lang="tr-TR" dirty="0"/>
          </a:p>
          <a:p>
            <a:endParaRPr lang="tr-TR"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11</a:t>
            </a:fld>
            <a:endParaRPr lang="en-US" dirty="0"/>
          </a:p>
        </p:txBody>
      </p:sp>
    </p:spTree>
    <p:extLst>
      <p:ext uri="{BB962C8B-B14F-4D97-AF65-F5344CB8AC3E}">
        <p14:creationId xmlns:p14="http://schemas.microsoft.com/office/powerpoint/2010/main" val="431739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Yabancı şirket şubelerinde </a:t>
            </a:r>
            <a:r>
              <a:rPr lang="tr-TR" dirty="0" err="1" smtClean="0"/>
              <a:t>kdv</a:t>
            </a:r>
            <a:r>
              <a:rPr lang="tr-TR" dirty="0" smtClean="0"/>
              <a:t>. </a:t>
            </a:r>
            <a:endParaRPr lang="tr-TR" dirty="0"/>
          </a:p>
        </p:txBody>
      </p:sp>
      <p:sp>
        <p:nvSpPr>
          <p:cNvPr id="3" name="İçerik Yer Tutucusu 2"/>
          <p:cNvSpPr>
            <a:spLocks noGrp="1"/>
          </p:cNvSpPr>
          <p:nvPr>
            <p:ph idx="1"/>
          </p:nvPr>
        </p:nvSpPr>
        <p:spPr/>
        <p:txBody>
          <a:bodyPr/>
          <a:lstStyle/>
          <a:p>
            <a:r>
              <a:rPr lang="tr-TR" dirty="0"/>
              <a:t>Şayet yabancı kişi veya kuruluş bu hizmeti Türkiye’de kurduğu bir işyeri (şube) vasıtasıyla yapmakta ise söz konusu KDV beyan görevi bu yabancı kişi ve kuruluş (şube) tarafından yerine getirilir</a:t>
            </a:r>
            <a:r>
              <a:rPr lang="tr-TR" dirty="0" smtClean="0"/>
              <a:t>.</a:t>
            </a:r>
          </a:p>
          <a:p>
            <a:r>
              <a:rPr lang="tr-TR" dirty="0" smtClean="0"/>
              <a:t> </a:t>
            </a:r>
            <a:r>
              <a:rPr lang="tr-TR" dirty="0"/>
              <a:t>Başka bir anlatımla şubenin KDV mükellefiyeti vardır, aynen bir yerli mükellef gibi, KDV </a:t>
            </a:r>
            <a:r>
              <a:rPr lang="tr-TR" dirty="0" err="1"/>
              <a:t>li</a:t>
            </a:r>
            <a:r>
              <a:rPr lang="tr-TR" dirty="0"/>
              <a:t> fatura düzenler ve bu KDV şube tarafından beyan olunur. (15 no.lu KDV Genel Tebliği) Hizmeti alan ise faturada yazılı KDV </a:t>
            </a:r>
            <a:r>
              <a:rPr lang="tr-TR" dirty="0" err="1"/>
              <a:t>yi</a:t>
            </a:r>
            <a:r>
              <a:rPr lang="tr-TR" dirty="0"/>
              <a:t> şubeye ödemekle yetinir ve KDV Kanunu’nun 9 uncu maddesi uyarınca sorumlu sıfatı ile 2 no.lu KDV beyanında bulunması gerekmez.</a:t>
            </a:r>
          </a:p>
        </p:txBody>
      </p:sp>
      <p:sp>
        <p:nvSpPr>
          <p:cNvPr id="4" name="Slayt Numarası Yer Tutucusu 3"/>
          <p:cNvSpPr>
            <a:spLocks noGrp="1"/>
          </p:cNvSpPr>
          <p:nvPr>
            <p:ph type="sldNum" sz="quarter" idx="12"/>
          </p:nvPr>
        </p:nvSpPr>
        <p:spPr/>
        <p:txBody>
          <a:bodyPr/>
          <a:lstStyle/>
          <a:p>
            <a:fld id="{519954A3-9DFD-4C44-94BA-B95130A3BA1C}" type="slidenum">
              <a:rPr lang="en-US" smtClean="0"/>
              <a:t>12</a:t>
            </a:fld>
            <a:endParaRPr lang="en-US" dirty="0"/>
          </a:p>
        </p:txBody>
      </p:sp>
    </p:spTree>
    <p:extLst>
      <p:ext uri="{BB962C8B-B14F-4D97-AF65-F5344CB8AC3E}">
        <p14:creationId xmlns:p14="http://schemas.microsoft.com/office/powerpoint/2010/main" val="3738380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TEVKİF EDİLEN VERGİLERİN BEYANI</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r>
              <a:rPr lang="tr-TR" dirty="0" err="1"/>
              <a:t>Tevkifat</a:t>
            </a:r>
            <a:r>
              <a:rPr lang="tr-TR" dirty="0"/>
              <a:t>, genel bütçeli idareler hariç, </a:t>
            </a:r>
            <a:r>
              <a:rPr lang="tr-TR" dirty="0" err="1"/>
              <a:t>tevkifata</a:t>
            </a:r>
            <a:r>
              <a:rPr lang="tr-TR" dirty="0"/>
              <a:t> tabi işlemin yapıldığı dönemde vergi sorumlularına ait 2 No.lu KDV beyannamesi ile beyan edilecektir.</a:t>
            </a:r>
          </a:p>
          <a:p>
            <a:r>
              <a:rPr lang="tr-TR" dirty="0"/>
              <a:t>Genel bütçeli idareler dışındaki vergi sorumluları tevkif ettikleri vergiyi, vergi sorumlularına ait 2 No.lu KDV Beyannamesi ile beyan edeceklerdir. Bunların başka faaliyetleri nedeniyle KDV mükellefiyetlerinin bulunmaması ve dolayısıyla 1 No.lu KDV Beyannamesi vermemeleri bu uygulamaya engel değildir.</a:t>
            </a:r>
          </a:p>
          <a:p>
            <a:r>
              <a:rPr lang="tr-TR" dirty="0"/>
              <a:t>2 No.lu KDV Beyannamesi sadece </a:t>
            </a:r>
            <a:r>
              <a:rPr lang="tr-TR" dirty="0" err="1"/>
              <a:t>tevkifata</a:t>
            </a:r>
            <a:r>
              <a:rPr lang="tr-TR" dirty="0"/>
              <a:t> tabi işlemlerin olduğu dönemlerde verilecektir. Dolayısıyla, </a:t>
            </a:r>
            <a:r>
              <a:rPr lang="tr-TR" dirty="0" err="1"/>
              <a:t>tevkifata</a:t>
            </a:r>
            <a:r>
              <a:rPr lang="tr-TR" dirty="0"/>
              <a:t> işlemin olmadığı vergilendirme dönemlerinde, beyanname verilmeyecektir. Gerçek usulde KDV mükellefleri (KDV1 vergi türünden mükellef sicilinde kayıtlı olanlar) </a:t>
            </a:r>
            <a:r>
              <a:rPr lang="tr-TR" dirty="0" err="1"/>
              <a:t>tevkifata</a:t>
            </a:r>
            <a:r>
              <a:rPr lang="tr-TR" dirty="0"/>
              <a:t> tabi tutulan KDV’nin beyanında 1015B beyanname kodlu KDV2 beyannamesini, gerçek usulde KDV mükellefiyeti bulunmayanlar ise söz konusu verginin beyanında 9015 beyanname kodlu KDV2 beyannamesini kullanacaklardır.</a:t>
            </a:r>
          </a:p>
          <a:p>
            <a:endParaRPr lang="tr-TR"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13</a:t>
            </a:fld>
            <a:endParaRPr lang="en-US" dirty="0"/>
          </a:p>
        </p:txBody>
      </p:sp>
    </p:spTree>
    <p:extLst>
      <p:ext uri="{BB962C8B-B14F-4D97-AF65-F5344CB8AC3E}">
        <p14:creationId xmlns:p14="http://schemas.microsoft.com/office/powerpoint/2010/main" val="734078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698500"/>
          </a:xfrm>
        </p:spPr>
        <p:txBody>
          <a:bodyPr>
            <a:normAutofit/>
          </a:bodyPr>
          <a:lstStyle/>
          <a:p>
            <a:r>
              <a:rPr lang="tr-TR" dirty="0" smtClean="0"/>
              <a:t>2 No.lu </a:t>
            </a:r>
            <a:r>
              <a:rPr lang="tr-TR" dirty="0" err="1" smtClean="0"/>
              <a:t>kdv</a:t>
            </a:r>
            <a:r>
              <a:rPr lang="tr-TR" dirty="0" smtClean="0"/>
              <a:t> beyannamesi </a:t>
            </a:r>
            <a:endParaRPr lang="tr-TR" dirty="0"/>
          </a:p>
        </p:txBody>
      </p:sp>
      <p:pic>
        <p:nvPicPr>
          <p:cNvPr id="4" name="İçerik Yer Tutucusu 3" descr="http://www.sentez.com/upload/Books/musavir/content/img/kdv2.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01831" y="1855125"/>
            <a:ext cx="2687975" cy="3881437"/>
          </a:xfrm>
          <a:prstGeom prst="rect">
            <a:avLst/>
          </a:prstGeom>
          <a:noFill/>
          <a:ln>
            <a:noFill/>
          </a:ln>
        </p:spPr>
      </p:pic>
      <p:sp>
        <p:nvSpPr>
          <p:cNvPr id="5" name="Slayt Numarası Yer Tutucusu 4"/>
          <p:cNvSpPr>
            <a:spLocks noGrp="1"/>
          </p:cNvSpPr>
          <p:nvPr>
            <p:ph type="sldNum" sz="quarter" idx="12"/>
          </p:nvPr>
        </p:nvSpPr>
        <p:spPr/>
        <p:txBody>
          <a:bodyPr/>
          <a:lstStyle/>
          <a:p>
            <a:fld id="{519954A3-9DFD-4C44-94BA-B95130A3BA1C}" type="slidenum">
              <a:rPr lang="en-US" smtClean="0"/>
              <a:t>14</a:t>
            </a:fld>
            <a:endParaRPr lang="en-US" dirty="0"/>
          </a:p>
        </p:txBody>
      </p:sp>
    </p:spTree>
    <p:extLst>
      <p:ext uri="{BB962C8B-B14F-4D97-AF65-F5344CB8AC3E}">
        <p14:creationId xmlns:p14="http://schemas.microsoft.com/office/powerpoint/2010/main" val="1864685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2 no.lu </a:t>
            </a:r>
            <a:r>
              <a:rPr lang="tr-TR" dirty="0" err="1" smtClean="0"/>
              <a:t>kdv</a:t>
            </a:r>
            <a:r>
              <a:rPr lang="tr-TR" dirty="0" smtClean="0"/>
              <a:t> beyannamesi doldurulması </a:t>
            </a:r>
            <a:endParaRPr lang="tr-TR" dirty="0"/>
          </a:p>
        </p:txBody>
      </p:sp>
      <p:pic>
        <p:nvPicPr>
          <p:cNvPr id="4" name="İçerik Yer Tutucusu 3"/>
          <p:cNvPicPr>
            <a:picLocks noGrp="1" noChangeAspect="1"/>
          </p:cNvPicPr>
          <p:nvPr>
            <p:ph idx="1"/>
          </p:nvPr>
        </p:nvPicPr>
        <p:blipFill>
          <a:blip r:embed="rId2"/>
          <a:stretch>
            <a:fillRect/>
          </a:stretch>
        </p:blipFill>
        <p:spPr>
          <a:xfrm>
            <a:off x="1104900" y="1511300"/>
            <a:ext cx="7467600" cy="4275137"/>
          </a:xfrm>
          <a:prstGeom prst="rect">
            <a:avLst/>
          </a:prstGeom>
        </p:spPr>
      </p:pic>
      <p:sp>
        <p:nvSpPr>
          <p:cNvPr id="5" name="Slayt Numarası Yer Tutucusu 4"/>
          <p:cNvSpPr>
            <a:spLocks noGrp="1"/>
          </p:cNvSpPr>
          <p:nvPr>
            <p:ph type="sldNum" sz="quarter" idx="12"/>
          </p:nvPr>
        </p:nvSpPr>
        <p:spPr/>
        <p:txBody>
          <a:bodyPr/>
          <a:lstStyle/>
          <a:p>
            <a:fld id="{519954A3-9DFD-4C44-94BA-B95130A3BA1C}" type="slidenum">
              <a:rPr lang="en-US" smtClean="0"/>
              <a:t>15</a:t>
            </a:fld>
            <a:endParaRPr lang="en-US" dirty="0"/>
          </a:p>
        </p:txBody>
      </p:sp>
    </p:spTree>
    <p:extLst>
      <p:ext uri="{BB962C8B-B14F-4D97-AF65-F5344CB8AC3E}">
        <p14:creationId xmlns:p14="http://schemas.microsoft.com/office/powerpoint/2010/main" val="3584358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100" dirty="0" smtClean="0"/>
              <a:t>2 no.lu </a:t>
            </a:r>
            <a:r>
              <a:rPr lang="tr-TR" sz="3100" dirty="0" err="1" smtClean="0"/>
              <a:t>kdv</a:t>
            </a:r>
            <a:r>
              <a:rPr lang="tr-TR" sz="3100" dirty="0" smtClean="0"/>
              <a:t> beyanname doldurulması</a:t>
            </a:r>
            <a:br>
              <a:rPr lang="tr-TR" sz="3100" dirty="0" smtClean="0"/>
            </a:br>
            <a:r>
              <a:rPr lang="tr-TR" sz="3100" dirty="0" smtClean="0"/>
              <a:t>Kısmi </a:t>
            </a:r>
            <a:r>
              <a:rPr lang="tr-TR" sz="3100" dirty="0" err="1"/>
              <a:t>Tevkifat</a:t>
            </a:r>
            <a:r>
              <a:rPr lang="tr-TR" sz="3100" dirty="0"/>
              <a:t> Uygulanan İşlemlere Ait Bildirim; </a:t>
            </a:r>
            <a:br>
              <a:rPr lang="tr-TR" sz="3100" dirty="0"/>
            </a:br>
            <a:r>
              <a:rPr lang="tr-TR" dirty="0" smtClean="0"/>
              <a:t> </a:t>
            </a:r>
            <a:endParaRPr lang="tr-TR" dirty="0"/>
          </a:p>
        </p:txBody>
      </p:sp>
      <p:pic>
        <p:nvPicPr>
          <p:cNvPr id="6" name="İçerik Yer Tutucusu 5"/>
          <p:cNvPicPr>
            <a:picLocks noGrp="1" noChangeAspect="1"/>
          </p:cNvPicPr>
          <p:nvPr>
            <p:ph idx="1"/>
          </p:nvPr>
        </p:nvPicPr>
        <p:blipFill>
          <a:blip r:embed="rId2"/>
          <a:stretch>
            <a:fillRect/>
          </a:stretch>
        </p:blipFill>
        <p:spPr>
          <a:xfrm>
            <a:off x="1231900" y="2160588"/>
            <a:ext cx="7302500" cy="3881437"/>
          </a:xfrm>
          <a:prstGeom prst="rect">
            <a:avLst/>
          </a:prstGeom>
        </p:spPr>
      </p:pic>
      <p:sp>
        <p:nvSpPr>
          <p:cNvPr id="7" name="Slayt Numarası Yer Tutucusu 6"/>
          <p:cNvSpPr>
            <a:spLocks noGrp="1"/>
          </p:cNvSpPr>
          <p:nvPr>
            <p:ph type="sldNum" sz="quarter" idx="12"/>
          </p:nvPr>
        </p:nvSpPr>
        <p:spPr/>
        <p:txBody>
          <a:bodyPr/>
          <a:lstStyle/>
          <a:p>
            <a:fld id="{519954A3-9DFD-4C44-94BA-B95130A3BA1C}" type="slidenum">
              <a:rPr lang="en-US" smtClean="0"/>
              <a:t>16</a:t>
            </a:fld>
            <a:endParaRPr lang="en-US" dirty="0"/>
          </a:p>
        </p:txBody>
      </p:sp>
    </p:spTree>
    <p:extLst>
      <p:ext uri="{BB962C8B-B14F-4D97-AF65-F5344CB8AC3E}">
        <p14:creationId xmlns:p14="http://schemas.microsoft.com/office/powerpoint/2010/main" val="1970184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Beyannamenin hangi sıfatla verildiği </a:t>
            </a:r>
            <a:endParaRPr lang="tr-TR" dirty="0"/>
          </a:p>
        </p:txBody>
      </p:sp>
      <p:pic>
        <p:nvPicPr>
          <p:cNvPr id="4" name="İçerik Yer Tutucusu 3"/>
          <p:cNvPicPr>
            <a:picLocks noGrp="1" noChangeAspect="1"/>
          </p:cNvPicPr>
          <p:nvPr>
            <p:ph idx="1"/>
          </p:nvPr>
        </p:nvPicPr>
        <p:blipFill>
          <a:blip r:embed="rId2"/>
          <a:stretch>
            <a:fillRect/>
          </a:stretch>
        </p:blipFill>
        <p:spPr>
          <a:xfrm>
            <a:off x="4891249" y="2133600"/>
            <a:ext cx="4311327" cy="3778250"/>
          </a:xfrm>
          <a:prstGeom prst="rect">
            <a:avLst/>
          </a:prstGeom>
        </p:spPr>
      </p:pic>
      <p:sp>
        <p:nvSpPr>
          <p:cNvPr id="5" name="Slayt Numarası Yer Tutucusu 4"/>
          <p:cNvSpPr>
            <a:spLocks noGrp="1"/>
          </p:cNvSpPr>
          <p:nvPr>
            <p:ph type="sldNum" sz="quarter" idx="12"/>
          </p:nvPr>
        </p:nvSpPr>
        <p:spPr/>
        <p:txBody>
          <a:bodyPr/>
          <a:lstStyle/>
          <a:p>
            <a:fld id="{519954A3-9DFD-4C44-94BA-B95130A3BA1C}" type="slidenum">
              <a:rPr lang="en-US" smtClean="0"/>
              <a:t>17</a:t>
            </a:fld>
            <a:endParaRPr lang="en-US" dirty="0"/>
          </a:p>
        </p:txBody>
      </p:sp>
    </p:spTree>
    <p:extLst>
      <p:ext uri="{BB962C8B-B14F-4D97-AF65-F5344CB8AC3E}">
        <p14:creationId xmlns:p14="http://schemas.microsoft.com/office/powerpoint/2010/main" val="40913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684" y="614680"/>
            <a:ext cx="8596668" cy="1010920"/>
          </a:xfrm>
        </p:spPr>
        <p:txBody>
          <a:bodyPr>
            <a:normAutofit/>
          </a:bodyPr>
          <a:lstStyle/>
          <a:p>
            <a:r>
              <a:rPr lang="tr-TR" sz="2800" dirty="0" smtClean="0"/>
              <a:t>Beyannameyi düzenleyen </a:t>
            </a:r>
            <a:r>
              <a:rPr lang="tr-TR" sz="2800" dirty="0" err="1" smtClean="0"/>
              <a:t>smmm</a:t>
            </a:r>
            <a:r>
              <a:rPr lang="tr-TR" sz="2800" dirty="0" smtClean="0"/>
              <a:t> bilgisi </a:t>
            </a:r>
            <a:endParaRPr lang="tr-TR" sz="2800" dirty="0"/>
          </a:p>
        </p:txBody>
      </p:sp>
      <p:pic>
        <p:nvPicPr>
          <p:cNvPr id="7" name="İçerik Yer Tutucusu 6"/>
          <p:cNvPicPr>
            <a:picLocks noGrp="1" noChangeAspect="1"/>
          </p:cNvPicPr>
          <p:nvPr>
            <p:ph idx="1"/>
          </p:nvPr>
        </p:nvPicPr>
        <p:blipFill>
          <a:blip r:embed="rId2"/>
          <a:stretch>
            <a:fillRect/>
          </a:stretch>
        </p:blipFill>
        <p:spPr>
          <a:xfrm>
            <a:off x="1993087" y="1744792"/>
            <a:ext cx="5762663" cy="2681029"/>
          </a:xfrm>
          <a:prstGeom prst="rect">
            <a:avLst/>
          </a:prstGeom>
        </p:spPr>
      </p:pic>
      <p:sp>
        <p:nvSpPr>
          <p:cNvPr id="4" name="Slayt Numarası Yer Tutucusu 3"/>
          <p:cNvSpPr>
            <a:spLocks noGrp="1"/>
          </p:cNvSpPr>
          <p:nvPr>
            <p:ph type="sldNum" sz="quarter" idx="12"/>
          </p:nvPr>
        </p:nvSpPr>
        <p:spPr/>
        <p:txBody>
          <a:bodyPr/>
          <a:lstStyle/>
          <a:p>
            <a:fld id="{519954A3-9DFD-4C44-94BA-B95130A3BA1C}" type="slidenum">
              <a:rPr lang="en-US" smtClean="0"/>
              <a:t>18</a:t>
            </a:fld>
            <a:endParaRPr lang="en-US" dirty="0"/>
          </a:p>
        </p:txBody>
      </p:sp>
    </p:spTree>
    <p:extLst>
      <p:ext uri="{BB962C8B-B14F-4D97-AF65-F5344CB8AC3E}">
        <p14:creationId xmlns:p14="http://schemas.microsoft.com/office/powerpoint/2010/main" val="1495890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Kısmi istisna kapsamına giren işlemler ve eklenecek belgeler</a:t>
            </a:r>
            <a:endParaRPr lang="tr-TR" dirty="0"/>
          </a:p>
        </p:txBody>
      </p:sp>
      <p:pic>
        <p:nvPicPr>
          <p:cNvPr id="4" name="İçerik Yer Tutucusu 3"/>
          <p:cNvPicPr>
            <a:picLocks noGrp="1" noChangeAspect="1"/>
          </p:cNvPicPr>
          <p:nvPr>
            <p:ph idx="1"/>
          </p:nvPr>
        </p:nvPicPr>
        <p:blipFill>
          <a:blip r:embed="rId2"/>
          <a:stretch>
            <a:fillRect/>
          </a:stretch>
        </p:blipFill>
        <p:spPr>
          <a:xfrm>
            <a:off x="4441433" y="2133600"/>
            <a:ext cx="5210959" cy="3778250"/>
          </a:xfrm>
          <a:prstGeom prst="rect">
            <a:avLst/>
          </a:prstGeom>
        </p:spPr>
      </p:pic>
      <p:sp>
        <p:nvSpPr>
          <p:cNvPr id="5" name="Slayt Numarası Yer Tutucusu 4"/>
          <p:cNvSpPr>
            <a:spLocks noGrp="1"/>
          </p:cNvSpPr>
          <p:nvPr>
            <p:ph type="sldNum" sz="quarter" idx="12"/>
          </p:nvPr>
        </p:nvSpPr>
        <p:spPr/>
        <p:txBody>
          <a:bodyPr/>
          <a:lstStyle/>
          <a:p>
            <a:fld id="{519954A3-9DFD-4C44-94BA-B95130A3BA1C}" type="slidenum">
              <a:rPr lang="en-US" smtClean="0"/>
              <a:t>19</a:t>
            </a:fld>
            <a:endParaRPr lang="en-US" dirty="0"/>
          </a:p>
        </p:txBody>
      </p:sp>
    </p:spTree>
    <p:extLst>
      <p:ext uri="{BB962C8B-B14F-4D97-AF65-F5344CB8AC3E}">
        <p14:creationId xmlns:p14="http://schemas.microsoft.com/office/powerpoint/2010/main" val="77759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Tevkifat</a:t>
            </a:r>
            <a:r>
              <a:rPr lang="tr-TR" dirty="0" smtClean="0"/>
              <a:t> uygulaması </a:t>
            </a:r>
            <a:endParaRPr lang="tr-TR" dirty="0"/>
          </a:p>
        </p:txBody>
      </p:sp>
      <p:sp>
        <p:nvSpPr>
          <p:cNvPr id="3" name="İçerik Yer Tutucusu 2"/>
          <p:cNvSpPr>
            <a:spLocks noGrp="1"/>
          </p:cNvSpPr>
          <p:nvPr>
            <p:ph idx="1"/>
          </p:nvPr>
        </p:nvSpPr>
        <p:spPr/>
        <p:txBody>
          <a:bodyPr>
            <a:normAutofit/>
          </a:bodyPr>
          <a:lstStyle/>
          <a:p>
            <a:r>
              <a:rPr lang="tr-TR" dirty="0" err="1"/>
              <a:t>Tevkifat</a:t>
            </a:r>
            <a:r>
              <a:rPr lang="tr-TR" dirty="0"/>
              <a:t> uygulaması :</a:t>
            </a:r>
          </a:p>
          <a:p>
            <a:r>
              <a:rPr lang="tr-TR" dirty="0"/>
              <a:t>a.	Tam </a:t>
            </a:r>
            <a:r>
              <a:rPr lang="tr-TR" dirty="0" err="1"/>
              <a:t>Tevkifat</a:t>
            </a:r>
            <a:endParaRPr lang="tr-TR" dirty="0"/>
          </a:p>
          <a:p>
            <a:r>
              <a:rPr lang="tr-TR" dirty="0"/>
              <a:t>b.	Kısmi </a:t>
            </a:r>
            <a:r>
              <a:rPr lang="tr-TR" dirty="0" err="1"/>
              <a:t>Tevkifat</a:t>
            </a:r>
            <a:r>
              <a:rPr lang="tr-TR" dirty="0"/>
              <a:t> diye ikiye ayrılır. </a:t>
            </a:r>
          </a:p>
          <a:p>
            <a:endParaRPr lang="tr-TR" dirty="0"/>
          </a:p>
          <a:p>
            <a:r>
              <a:rPr lang="tr-TR" dirty="0"/>
              <a:t>Tam </a:t>
            </a:r>
            <a:r>
              <a:rPr lang="tr-TR" dirty="0" err="1"/>
              <a:t>tevkifat</a:t>
            </a:r>
            <a:r>
              <a:rPr lang="tr-TR" dirty="0"/>
              <a:t>, işlem bedeli üzerinden hesaplanan verginin tamamının işleme </a:t>
            </a:r>
          </a:p>
          <a:p>
            <a:r>
              <a:rPr lang="tr-TR" dirty="0"/>
              <a:t>muhatap olan alıcı tarafından beyan edilip ödenmesi,</a:t>
            </a:r>
          </a:p>
          <a:p>
            <a:r>
              <a:rPr lang="tr-TR" dirty="0"/>
              <a:t>	Kısmi </a:t>
            </a:r>
            <a:r>
              <a:rPr lang="tr-TR" dirty="0" err="1"/>
              <a:t>tevkifat</a:t>
            </a:r>
            <a:r>
              <a:rPr lang="tr-TR" dirty="0"/>
              <a:t> ise hesaplanan verginin Bakanlıkça belirlenen kısmının alıcı tarafından beyan edilip ödenmesi, diğer kısmının ise işlemi (teslim ve hizmeti) yapan tarafından beyan edilip ödenmesidir. </a:t>
            </a:r>
          </a:p>
        </p:txBody>
      </p:sp>
      <p:sp>
        <p:nvSpPr>
          <p:cNvPr id="5" name="Slayt Numarası Yer Tutucusu 4"/>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16597725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Hazırlayan</a:t>
            </a:r>
            <a:endParaRPr lang="tr-TR" dirty="0"/>
          </a:p>
        </p:txBody>
      </p:sp>
      <p:sp>
        <p:nvSpPr>
          <p:cNvPr id="3" name="İçerik Yer Tutucusu 2"/>
          <p:cNvSpPr>
            <a:spLocks noGrp="1"/>
          </p:cNvSpPr>
          <p:nvPr>
            <p:ph idx="1"/>
          </p:nvPr>
        </p:nvSpPr>
        <p:spPr/>
        <p:txBody>
          <a:bodyPr>
            <a:normAutofit/>
          </a:bodyPr>
          <a:lstStyle/>
          <a:p>
            <a:r>
              <a:rPr lang="tr-TR" sz="3200" dirty="0" smtClean="0"/>
              <a:t>Hazırlayan</a:t>
            </a:r>
          </a:p>
          <a:p>
            <a:r>
              <a:rPr lang="tr-TR" sz="3200" dirty="0" smtClean="0"/>
              <a:t>Yeminli Mali Müşavir</a:t>
            </a:r>
          </a:p>
          <a:p>
            <a:r>
              <a:rPr lang="tr-TR" sz="3200" dirty="0" smtClean="0"/>
              <a:t>Bağımsız Denetçi </a:t>
            </a:r>
          </a:p>
          <a:p>
            <a:r>
              <a:rPr lang="tr-TR" sz="3200" dirty="0" smtClean="0"/>
              <a:t>Cevdet Akçakoca</a:t>
            </a:r>
            <a:endParaRPr lang="tr-TR" sz="3200"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20</a:t>
            </a:fld>
            <a:endParaRPr lang="en-US" dirty="0"/>
          </a:p>
        </p:txBody>
      </p:sp>
    </p:spTree>
    <p:extLst>
      <p:ext uri="{BB962C8B-B14F-4D97-AF65-F5344CB8AC3E}">
        <p14:creationId xmlns:p14="http://schemas.microsoft.com/office/powerpoint/2010/main" val="2309586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Beyanlar </a:t>
            </a:r>
            <a:br>
              <a:rPr lang="tr-TR" dirty="0" smtClean="0"/>
            </a:br>
            <a:endParaRPr lang="tr-TR" dirty="0"/>
          </a:p>
        </p:txBody>
      </p:sp>
      <p:sp>
        <p:nvSpPr>
          <p:cNvPr id="3" name="İçerik Yer Tutucusu 2"/>
          <p:cNvSpPr>
            <a:spLocks noGrp="1"/>
          </p:cNvSpPr>
          <p:nvPr>
            <p:ph idx="1"/>
          </p:nvPr>
        </p:nvSpPr>
        <p:spPr/>
        <p:txBody>
          <a:bodyPr/>
          <a:lstStyle/>
          <a:p>
            <a:r>
              <a:rPr lang="tr-TR" dirty="0"/>
              <a:t>Beyanlar: </a:t>
            </a:r>
          </a:p>
          <a:p>
            <a:pPr lvl="0"/>
            <a:r>
              <a:rPr lang="tr-TR" dirty="0"/>
              <a:t>Sorumlu sıfatıyla 2 no.lu </a:t>
            </a:r>
            <a:r>
              <a:rPr lang="tr-TR" dirty="0" err="1"/>
              <a:t>kdv</a:t>
            </a:r>
            <a:r>
              <a:rPr lang="tr-TR" dirty="0"/>
              <a:t> beyannamesi ile</a:t>
            </a:r>
          </a:p>
          <a:p>
            <a:pPr lvl="0"/>
            <a:r>
              <a:rPr lang="tr-TR" dirty="0"/>
              <a:t>Kısmi </a:t>
            </a:r>
            <a:r>
              <a:rPr lang="tr-TR" dirty="0" err="1"/>
              <a:t>tevkifat</a:t>
            </a:r>
            <a:r>
              <a:rPr lang="tr-TR" dirty="0"/>
              <a:t> uygulamasında ise mükellef olarak satıcı beyanı (1) no.lu </a:t>
            </a:r>
            <a:r>
              <a:rPr lang="tr-TR" dirty="0" err="1"/>
              <a:t>kdv</a:t>
            </a:r>
            <a:r>
              <a:rPr lang="tr-TR" dirty="0"/>
              <a:t> beyannamesi ile yapılacaktır.</a:t>
            </a:r>
          </a:p>
          <a:p>
            <a:r>
              <a:rPr lang="tr-TR" dirty="0"/>
              <a:t> </a:t>
            </a:r>
          </a:p>
        </p:txBody>
      </p:sp>
      <p:sp>
        <p:nvSpPr>
          <p:cNvPr id="4" name="Slayt Numarası Yer Tutucusu 3"/>
          <p:cNvSpPr>
            <a:spLocks noGrp="1"/>
          </p:cNvSpPr>
          <p:nvPr>
            <p:ph type="sldNum" sz="quarter" idx="12"/>
          </p:nvPr>
        </p:nvSpPr>
        <p:spPr/>
        <p:txBody>
          <a:bodyPr/>
          <a:lstStyle/>
          <a:p>
            <a:fld id="{519954A3-9DFD-4C44-94BA-B95130A3BA1C}" type="slidenum">
              <a:rPr lang="en-US" smtClean="0"/>
              <a:t>3</a:t>
            </a:fld>
            <a:endParaRPr lang="en-US" dirty="0"/>
          </a:p>
        </p:txBody>
      </p:sp>
    </p:spTree>
    <p:extLst>
      <p:ext uri="{BB962C8B-B14F-4D97-AF65-F5344CB8AC3E}">
        <p14:creationId xmlns:p14="http://schemas.microsoft.com/office/powerpoint/2010/main" val="170982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İndirim </a:t>
            </a:r>
            <a:endParaRPr lang="tr-TR" dirty="0"/>
          </a:p>
        </p:txBody>
      </p:sp>
      <p:sp>
        <p:nvSpPr>
          <p:cNvPr id="3" name="İçerik Yer Tutucusu 2"/>
          <p:cNvSpPr>
            <a:spLocks noGrp="1"/>
          </p:cNvSpPr>
          <p:nvPr>
            <p:ph idx="1"/>
          </p:nvPr>
        </p:nvSpPr>
        <p:spPr/>
        <p:txBody>
          <a:bodyPr/>
          <a:lstStyle/>
          <a:p>
            <a:r>
              <a:rPr lang="tr-TR" dirty="0"/>
              <a:t>İndirim:</a:t>
            </a:r>
          </a:p>
          <a:p>
            <a:r>
              <a:rPr lang="tr-TR" dirty="0"/>
              <a:t>2. no.lu </a:t>
            </a:r>
            <a:r>
              <a:rPr lang="tr-TR" dirty="0" err="1"/>
              <a:t>kdv</a:t>
            </a:r>
            <a:r>
              <a:rPr lang="tr-TR" dirty="0"/>
              <a:t> beyannamesinde herhangi bir indirim yapılmaz ve tamamı ödenir. </a:t>
            </a:r>
          </a:p>
          <a:p>
            <a:r>
              <a:rPr lang="tr-TR" dirty="0" err="1"/>
              <a:t>Tevkifat</a:t>
            </a:r>
            <a:r>
              <a:rPr lang="tr-TR" dirty="0"/>
              <a:t> uygulayan alıcının </a:t>
            </a:r>
            <a:r>
              <a:rPr lang="tr-TR" dirty="0" err="1"/>
              <a:t>kdv</a:t>
            </a:r>
            <a:r>
              <a:rPr lang="tr-TR" dirty="0"/>
              <a:t> mükellefiyeti varsa, sorumlu sıfatıyla 2 no.lu </a:t>
            </a:r>
            <a:r>
              <a:rPr lang="tr-TR" dirty="0" err="1"/>
              <a:t>kdv</a:t>
            </a:r>
            <a:r>
              <a:rPr lang="tr-TR" dirty="0"/>
              <a:t> beyannamesi verilip ödeyecek, ve 1 no.lu </a:t>
            </a:r>
            <a:r>
              <a:rPr lang="tr-TR" dirty="0" err="1"/>
              <a:t>kdv</a:t>
            </a:r>
            <a:r>
              <a:rPr lang="tr-TR" dirty="0"/>
              <a:t> beyannamesinde bu 2 no.lu </a:t>
            </a:r>
            <a:r>
              <a:rPr lang="tr-TR" dirty="0" err="1"/>
              <a:t>kdv</a:t>
            </a:r>
            <a:r>
              <a:rPr lang="tr-TR" dirty="0"/>
              <a:t> beyannamesinde beyan ettiği tutarı indirecektir.</a:t>
            </a:r>
          </a:p>
          <a:p>
            <a:endParaRPr lang="tr-TR"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4</a:t>
            </a:fld>
            <a:endParaRPr lang="en-US" dirty="0"/>
          </a:p>
        </p:txBody>
      </p:sp>
    </p:spTree>
    <p:extLst>
      <p:ext uri="{BB962C8B-B14F-4D97-AF65-F5344CB8AC3E}">
        <p14:creationId xmlns:p14="http://schemas.microsoft.com/office/powerpoint/2010/main" val="3533851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Tam </a:t>
            </a:r>
            <a:r>
              <a:rPr lang="tr-TR" dirty="0" err="1" smtClean="0"/>
              <a:t>tevkifat</a:t>
            </a:r>
            <a:r>
              <a:rPr lang="tr-TR" dirty="0" smtClean="0"/>
              <a:t> uygulaması </a:t>
            </a:r>
            <a:endParaRPr lang="tr-TR" dirty="0"/>
          </a:p>
        </p:txBody>
      </p:sp>
      <p:sp>
        <p:nvSpPr>
          <p:cNvPr id="3" name="İçerik Yer Tutucusu 2"/>
          <p:cNvSpPr>
            <a:spLocks noGrp="1"/>
          </p:cNvSpPr>
          <p:nvPr>
            <p:ph idx="1"/>
          </p:nvPr>
        </p:nvSpPr>
        <p:spPr/>
        <p:txBody>
          <a:bodyPr/>
          <a:lstStyle/>
          <a:p>
            <a:r>
              <a:rPr lang="tr-TR" dirty="0"/>
              <a:t>Tam </a:t>
            </a:r>
            <a:r>
              <a:rPr lang="tr-TR" dirty="0" err="1"/>
              <a:t>Tevkifat</a:t>
            </a:r>
            <a:r>
              <a:rPr lang="tr-TR" dirty="0"/>
              <a:t> Uygulaması:</a:t>
            </a:r>
          </a:p>
          <a:p>
            <a:r>
              <a:rPr lang="tr-TR" dirty="0"/>
              <a:t>	1. Proje, danışmanlık , bilgisayar yazılım ve bilgi hizmetleri</a:t>
            </a:r>
          </a:p>
          <a:p>
            <a:r>
              <a:rPr lang="tr-TR" dirty="0" smtClean="0"/>
              <a:t>  2.Serbest </a:t>
            </a:r>
            <a:r>
              <a:rPr lang="tr-TR" dirty="0"/>
              <a:t>meslek faaliyetleri </a:t>
            </a:r>
          </a:p>
          <a:p>
            <a:r>
              <a:rPr lang="tr-TR" dirty="0"/>
              <a:t>	3. Kiralama işlemleri </a:t>
            </a:r>
          </a:p>
          <a:p>
            <a:r>
              <a:rPr lang="tr-TR" dirty="0"/>
              <a:t>	4. Reklam verme Hizmetleri </a:t>
            </a:r>
          </a:p>
          <a:p>
            <a:endParaRPr lang="tr-TR"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5</a:t>
            </a:fld>
            <a:endParaRPr lang="en-US" dirty="0"/>
          </a:p>
        </p:txBody>
      </p:sp>
    </p:spTree>
    <p:extLst>
      <p:ext uri="{BB962C8B-B14F-4D97-AF65-F5344CB8AC3E}">
        <p14:creationId xmlns:p14="http://schemas.microsoft.com/office/powerpoint/2010/main" val="4281672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Kısmi </a:t>
            </a:r>
            <a:r>
              <a:rPr lang="tr-TR" dirty="0" err="1" smtClean="0"/>
              <a:t>tevkifat</a:t>
            </a:r>
            <a:r>
              <a:rPr lang="tr-TR" dirty="0" smtClean="0"/>
              <a:t> uygulaması </a:t>
            </a:r>
            <a:endParaRPr lang="tr-TR" dirty="0"/>
          </a:p>
        </p:txBody>
      </p:sp>
      <p:sp>
        <p:nvSpPr>
          <p:cNvPr id="3" name="İçerik Yer Tutucusu 2"/>
          <p:cNvSpPr>
            <a:spLocks noGrp="1"/>
          </p:cNvSpPr>
          <p:nvPr>
            <p:ph idx="1"/>
          </p:nvPr>
        </p:nvSpPr>
        <p:spPr/>
        <p:txBody>
          <a:bodyPr>
            <a:normAutofit/>
          </a:bodyPr>
          <a:lstStyle/>
          <a:p>
            <a:r>
              <a:rPr lang="tr-TR" dirty="0"/>
              <a:t>Kısmi </a:t>
            </a:r>
            <a:r>
              <a:rPr lang="tr-TR" dirty="0" err="1"/>
              <a:t>Tevkifat</a:t>
            </a:r>
            <a:r>
              <a:rPr lang="tr-TR" dirty="0"/>
              <a:t> Uygulaması: </a:t>
            </a:r>
          </a:p>
          <a:p>
            <a:pPr lvl="0"/>
            <a:r>
              <a:rPr lang="tr-TR" dirty="0"/>
              <a:t>KDV mükellefleri</a:t>
            </a:r>
          </a:p>
          <a:p>
            <a:pPr lvl="0"/>
            <a:r>
              <a:rPr lang="tr-TR" dirty="0"/>
              <a:t>Belirlenmiş alıcılar </a:t>
            </a:r>
          </a:p>
          <a:p>
            <a:r>
              <a:rPr lang="tr-TR" dirty="0"/>
              <a:t>(Bunlar, 5018 sayılı kanundaki kurum ve kuruluşlar, döner sermayeli kuruluşlar, kanunla kurulan kamu kurum ve kuruluşları, kamu kurumu niteliğindeki meslek kuruluşları, emekli ve yardım sandıkları, bankalar, kamu iktisadi teşekkülleri, özelleştirmedeki kuruluşlar, organize sanayi bölgeleri, borsalar ve bunların yarıdan fazla sermayesine sahip oldukları kurum ve kuruluşlar ile borsada işlem gören şirketlerdir.) için uygulanacaktır. </a:t>
            </a:r>
          </a:p>
          <a:p>
            <a:r>
              <a:rPr lang="tr-TR" dirty="0"/>
              <a:t>Bunlardan  aşağıda sayılanlara belirtilen işlerin yapılması halinde kısmi </a:t>
            </a:r>
            <a:r>
              <a:rPr lang="tr-TR" dirty="0" err="1"/>
              <a:t>tevkifat</a:t>
            </a:r>
            <a:r>
              <a:rPr lang="tr-TR" dirty="0"/>
              <a:t> uygulanır. </a:t>
            </a:r>
          </a:p>
          <a:p>
            <a:endParaRPr lang="tr-TR"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6</a:t>
            </a:fld>
            <a:endParaRPr lang="en-US" dirty="0"/>
          </a:p>
        </p:txBody>
      </p:sp>
    </p:spTree>
    <p:extLst>
      <p:ext uri="{BB962C8B-B14F-4D97-AF65-F5344CB8AC3E}">
        <p14:creationId xmlns:p14="http://schemas.microsoft.com/office/powerpoint/2010/main" val="1162818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55600"/>
            <a:ext cx="8596668" cy="952500"/>
          </a:xfrm>
        </p:spPr>
        <p:txBody>
          <a:bodyPr>
            <a:noAutofit/>
          </a:bodyPr>
          <a:lstStyle/>
          <a:p>
            <a:pPr lvl="0"/>
            <a:r>
              <a:rPr lang="tr-TR" sz="2800" dirty="0">
                <a:solidFill>
                  <a:schemeClr val="tx1"/>
                </a:solidFill>
                <a:latin typeface="Arial" panose="020B0604020202020204" pitchFamily="34" charset="0"/>
                <a:ea typeface="Calibri" panose="020F0502020204030204" pitchFamily="34" charset="0"/>
                <a:cs typeface="Arial" panose="020B0604020202020204" pitchFamily="34" charset="0"/>
              </a:rPr>
              <a:t>Kısmi </a:t>
            </a:r>
            <a:r>
              <a:rPr lang="tr-TR" sz="2800" dirty="0" err="1">
                <a:solidFill>
                  <a:schemeClr val="tx1"/>
                </a:solidFill>
                <a:latin typeface="Arial" panose="020B0604020202020204" pitchFamily="34" charset="0"/>
                <a:ea typeface="Calibri" panose="020F0502020204030204" pitchFamily="34" charset="0"/>
                <a:cs typeface="Arial" panose="020B0604020202020204" pitchFamily="34" charset="0"/>
              </a:rPr>
              <a:t>tevkifat</a:t>
            </a:r>
            <a:r>
              <a:rPr lang="tr-TR" sz="2800" dirty="0">
                <a:solidFill>
                  <a:schemeClr val="tx1"/>
                </a:solidFill>
                <a:latin typeface="Arial" panose="020B0604020202020204" pitchFamily="34" charset="0"/>
                <a:ea typeface="Calibri" panose="020F0502020204030204" pitchFamily="34" charset="0"/>
                <a:cs typeface="Arial" panose="020B0604020202020204" pitchFamily="34" charset="0"/>
              </a:rPr>
              <a:t> uygulaması ile ilgili son tablo ve oranlar aşağıdadır. </a:t>
            </a:r>
            <a:r>
              <a:rPr lang="tr-TR" sz="2800" dirty="0">
                <a:solidFill>
                  <a:schemeClr val="tx1"/>
                </a:solidFill>
              </a:rPr>
              <a:t/>
            </a:r>
            <a:br>
              <a:rPr lang="tr-TR" sz="2800" dirty="0">
                <a:solidFill>
                  <a:schemeClr val="tx1"/>
                </a:solidFill>
              </a:rPr>
            </a:br>
            <a:endParaRPr lang="tr-TR" sz="2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57157580"/>
              </p:ext>
            </p:extLst>
          </p:nvPr>
        </p:nvGraphicFramePr>
        <p:xfrm>
          <a:off x="1282700" y="1549404"/>
          <a:ext cx="7052641" cy="4394203"/>
        </p:xfrm>
        <a:graphic>
          <a:graphicData uri="http://schemas.openxmlformats.org/drawingml/2006/table">
            <a:tbl>
              <a:tblPr firstRow="1" firstCol="1" lastRow="1" lastCol="1" bandRow="1" bandCol="1"/>
              <a:tblGrid>
                <a:gridCol w="5113550"/>
                <a:gridCol w="1057686"/>
                <a:gridCol w="881405"/>
              </a:tblGrid>
              <a:tr h="178796">
                <a:tc>
                  <a:txBody>
                    <a:bodyPr/>
                    <a:lstStyle/>
                    <a:p>
                      <a:pPr algn="just">
                        <a:lnSpc>
                          <a:spcPct val="107000"/>
                        </a:lnSpc>
                        <a:spcAft>
                          <a:spcPts val="0"/>
                        </a:spcAft>
                      </a:pPr>
                      <a:r>
                        <a:rPr lang="tr-TR" sz="500" b="1" u="sng">
                          <a:effectLst/>
                          <a:latin typeface="Arial" panose="020B0604020202020204" pitchFamily="34" charset="0"/>
                          <a:ea typeface="Times New Roman" panose="02020603050405020304" pitchFamily="18" charset="0"/>
                          <a:cs typeface="Times New Roman" panose="02020603050405020304" pitchFamily="18" charset="0"/>
                        </a:rPr>
                        <a:t>Kısmi tevkifat uygulanacak işler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r-TR" sz="500" b="1" u="sng">
                          <a:effectLst/>
                          <a:latin typeface="Arial" panose="020B0604020202020204" pitchFamily="34" charset="0"/>
                          <a:ea typeface="Times New Roman" panose="02020603050405020304" pitchFamily="18" charset="0"/>
                          <a:cs typeface="Times New Roman" panose="02020603050405020304" pitchFamily="18" charset="0"/>
                        </a:rPr>
                        <a:t>Uygulanacak kuruluşlar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r-TR" sz="500" b="1" u="sng">
                          <a:effectLst/>
                          <a:latin typeface="Arial" panose="020B0604020202020204" pitchFamily="34" charset="0"/>
                          <a:ea typeface="Times New Roman" panose="02020603050405020304" pitchFamily="18" charset="0"/>
                          <a:cs typeface="Times New Roman" panose="02020603050405020304" pitchFamily="18" charset="0"/>
                        </a:rPr>
                        <a:t>Tevkifat Oranı</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313">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1.Yapım işleri ile birlikte ifa edilen  Mühendislik, mimarlık ve etüd    Proje hizmetleri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2/10 veya %20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2.Etüt,plan-proje, danışmanlık, Denetim ve benzeri hizmetler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9/10 veya %90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75">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3. Makine, techizat, demirbaş Ve taşıtlara ait tadil, bakım ve Onarım hizmetleri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125">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4.Yemek servis ve organizasyon Hizmetleri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5. İşgücü temin hizmetleri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9/10 veya %90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6.Yapı denetim hizmetleri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 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9/10 veya %90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969">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7. Fason olarak yaptırılan tekstil ve konfeksiyon işleri, çanta ve Ayakkabı dikim işleri ve bu işlere Aracılık hizmetleri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8.Turistik mağazalara verilen Müşteri bulma/götürme hizmetleri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9/10 veya %90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 Spor kulüplerinin yayın, reklam Ve isim hakkı gelirlerine konu işlemler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9/10 veya %90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10.Temizlik, cevre ve bahçe bakım Hizmetleri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7/10 veya %70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11. Servis taşımacılığı hizmetleri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 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125">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12.Her türlü baskı ve basım hizmetleri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13.Kamu kurum ve kuruluşlarına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İfa edilen diğer hizmetler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14. </a:t>
                      </a:r>
                      <a:r>
                        <a:rPr lang="tr-TR" sz="6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Bakır, çinko, alüminyum ve kurşun </a:t>
                      </a:r>
                      <a:r>
                        <a:rPr lang="tr-TR" sz="600">
                          <a:effectLst/>
                          <a:latin typeface="Arial" panose="020B0604020202020204" pitchFamily="34" charset="0"/>
                          <a:ea typeface="Times New Roman" panose="02020603050405020304" pitchFamily="18" charset="0"/>
                          <a:cs typeface="Times New Roman" panose="02020603050405020304" pitchFamily="18" charset="0"/>
                        </a:rPr>
                        <a:t>Külçe metal teslimleri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7/10 veya %70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15. Bakır, çinko ve alüminyum ve </a:t>
                      </a:r>
                      <a:r>
                        <a:rPr lang="tr-TR" sz="6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kurşun </a:t>
                      </a:r>
                      <a:r>
                        <a:rPr lang="tr-TR" sz="600">
                          <a:effectLst/>
                          <a:latin typeface="Arial" panose="020B0604020202020204" pitchFamily="34" charset="0"/>
                          <a:ea typeface="Times New Roman" panose="02020603050405020304" pitchFamily="18" charset="0"/>
                          <a:cs typeface="Times New Roman" panose="02020603050405020304" pitchFamily="18" charset="0"/>
                        </a:rPr>
                        <a:t>Ürünleri teslimi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16. Hurda ve atık teslimi (İstisnadan vazgeçmişlerse)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17. Metal, plastik, lastik, kauçuk, Kağıt ve cam hurda ve atıklardan Elde edilen hammadde teslimi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9/10 veya %90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18. Pamuk, tiftik, yün ve yapağı </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İle post ve deri teslimleri</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9/10 veya %90</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50">
                <a:tc>
                  <a:txBody>
                    <a:bodyPr/>
                    <a:lstStyle/>
                    <a:p>
                      <a:pPr>
                        <a:lnSpc>
                          <a:spcPct val="107000"/>
                        </a:lnSpc>
                        <a:spcAft>
                          <a:spcPts val="0"/>
                        </a:spcAft>
                      </a:pPr>
                      <a:r>
                        <a:rPr lang="tr-TR" sz="600" dirty="0">
                          <a:effectLst/>
                          <a:latin typeface="Arial" panose="020B0604020202020204" pitchFamily="34" charset="0"/>
                          <a:ea typeface="Times New Roman" panose="02020603050405020304" pitchFamily="18" charset="0"/>
                          <a:cs typeface="Times New Roman" panose="02020603050405020304" pitchFamily="18" charset="0"/>
                        </a:rPr>
                        <a:t>19. Ağaç ve orman ürünleri teslimi</a:t>
                      </a:r>
                      <a:endParaRPr lang="tr-T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KDV mükellefleri ve</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600">
                          <a:effectLst/>
                          <a:latin typeface="Arial" panose="020B0604020202020204" pitchFamily="34" charset="0"/>
                          <a:ea typeface="Times New Roman" panose="02020603050405020304" pitchFamily="18" charset="0"/>
                          <a:cs typeface="Times New Roman" panose="02020603050405020304" pitchFamily="18" charset="0"/>
                        </a:rPr>
                        <a:t>belirlenmiş alıcılar</a:t>
                      </a:r>
                      <a:endParaRPr lang="tr-TR" sz="60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6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5/10 veya %50</a:t>
                      </a:r>
                      <a:endParaRPr lang="tr-T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266" marR="372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Slayt Numarası Yer Tutucusu 5"/>
          <p:cNvSpPr>
            <a:spLocks noGrp="1"/>
          </p:cNvSpPr>
          <p:nvPr>
            <p:ph type="sldNum" sz="quarter" idx="12"/>
          </p:nvPr>
        </p:nvSpPr>
        <p:spPr/>
        <p:txBody>
          <a:bodyPr/>
          <a:lstStyle/>
          <a:p>
            <a:fld id="{519954A3-9DFD-4C44-94BA-B95130A3BA1C}" type="slidenum">
              <a:rPr lang="en-US" smtClean="0"/>
              <a:t>7</a:t>
            </a:fld>
            <a:endParaRPr lang="en-US" dirty="0"/>
          </a:p>
        </p:txBody>
      </p:sp>
      <p:sp>
        <p:nvSpPr>
          <p:cNvPr id="5" name="Rectangle 1"/>
          <p:cNvSpPr>
            <a:spLocks noChangeArrowheads="1"/>
          </p:cNvSpPr>
          <p:nvPr/>
        </p:nvSpPr>
        <p:spPr bwMode="auto">
          <a:xfrm>
            <a:off x="0" y="-40704"/>
            <a:ext cx="223138"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tr-TR"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5783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SORUMLU SIFATIYLA ÖDENMESİ GEREKEN KDV (2 No.lu KDV Beyannamesi) </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r>
              <a:rPr lang="tr-TR" dirty="0"/>
              <a:t>KDV Kanunu’nun 9’uncu maddesi kapsamında uygulanmakta olan iki tür KDV sorumluluğu vardır :</a:t>
            </a:r>
            <a:br>
              <a:rPr lang="tr-TR" dirty="0"/>
            </a:br>
            <a:r>
              <a:rPr lang="tr-TR" dirty="0"/>
              <a:t>- Yurtdışından hizmet ithal edilmesinden doğan KDV sorumluluğu,</a:t>
            </a:r>
            <a:br>
              <a:rPr lang="tr-TR" dirty="0"/>
            </a:br>
            <a:r>
              <a:rPr lang="tr-TR" dirty="0"/>
              <a:t>- Maliye Bakanlığı’nca ihdas edilen KDV sorumlulukları (KDV kesintileri).</a:t>
            </a:r>
            <a:br>
              <a:rPr lang="tr-TR" dirty="0"/>
            </a:br>
            <a:r>
              <a:rPr lang="tr-TR" dirty="0"/>
              <a:t/>
            </a:r>
            <a:br>
              <a:rPr lang="tr-TR" dirty="0"/>
            </a:br>
            <a:r>
              <a:rPr lang="tr-TR" dirty="0"/>
              <a:t>Her iki sorumluluk türü de 2 no.lu KDV Beyannamesi ile beyana tabidir.</a:t>
            </a:r>
            <a:br>
              <a:rPr lang="tr-TR" dirty="0"/>
            </a:br>
            <a:r>
              <a:rPr lang="tr-TR" dirty="0"/>
              <a:t/>
            </a:r>
            <a:br>
              <a:rPr lang="tr-TR" dirty="0"/>
            </a:br>
            <a:r>
              <a:rPr lang="tr-TR" dirty="0"/>
              <a:t>Bu şekilde sorumlu sıfatıyla beyan edilen KDV ilgili ayında KDV mükellefleri tarafından indirim konusu yapılır.</a:t>
            </a:r>
            <a:br>
              <a:rPr lang="tr-TR" dirty="0"/>
            </a:br>
            <a:r>
              <a:rPr lang="tr-TR" dirty="0"/>
              <a:t/>
            </a:r>
            <a:br>
              <a:rPr lang="tr-TR" dirty="0"/>
            </a:br>
            <a:r>
              <a:rPr lang="tr-TR" dirty="0"/>
              <a:t>Örnek vermek gerekirse, Ekim 2010 ayına ait olarak verilen 2 no.lu KDV beyannamesindeki KDV </a:t>
            </a:r>
            <a:r>
              <a:rPr lang="tr-TR" dirty="0" err="1"/>
              <a:t>tutarları,yine</a:t>
            </a:r>
            <a:r>
              <a:rPr lang="tr-TR" dirty="0"/>
              <a:t> Ekim 2010 ayına ait 1 no.lu KDV Beyannamesinin indirim satırında yer alır.</a:t>
            </a:r>
            <a:br>
              <a:rPr lang="tr-TR" dirty="0"/>
            </a:br>
            <a:endParaRPr lang="tr-TR"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8</a:t>
            </a:fld>
            <a:endParaRPr lang="en-US" dirty="0"/>
          </a:p>
        </p:txBody>
      </p:sp>
    </p:spTree>
    <p:extLst>
      <p:ext uri="{BB962C8B-B14F-4D97-AF65-F5344CB8AC3E}">
        <p14:creationId xmlns:p14="http://schemas.microsoft.com/office/powerpoint/2010/main" val="571091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1. HİZMET İTHALLERİNDE KDV SORUMLULUĞU </a:t>
            </a:r>
            <a:br>
              <a:rPr lang="tr-TR" dirty="0"/>
            </a:br>
            <a:r>
              <a:rPr lang="tr-TR" dirty="0" smtClean="0"/>
              <a:t>genel hükümler </a:t>
            </a:r>
            <a:endParaRPr lang="tr-TR" dirty="0"/>
          </a:p>
        </p:txBody>
      </p:sp>
      <p:sp>
        <p:nvSpPr>
          <p:cNvPr id="3" name="İçerik Yer Tutucusu 2"/>
          <p:cNvSpPr>
            <a:spLocks noGrp="1"/>
          </p:cNvSpPr>
          <p:nvPr>
            <p:ph idx="1"/>
          </p:nvPr>
        </p:nvSpPr>
        <p:spPr/>
        <p:txBody>
          <a:bodyPr>
            <a:normAutofit/>
          </a:bodyPr>
          <a:lstStyle/>
          <a:p>
            <a:r>
              <a:rPr lang="tr-TR" dirty="0"/>
              <a:t>Katma değer vergisinin uygulandığı tüm ülkelerde, </a:t>
            </a:r>
          </a:p>
          <a:p>
            <a:r>
              <a:rPr lang="tr-TR" dirty="0"/>
              <a:t>-İhraç olunan mal ve hizmetler, ihraç ülkesince KDV den istisna edilir.</a:t>
            </a:r>
          </a:p>
          <a:p>
            <a:r>
              <a:rPr lang="tr-TR" dirty="0"/>
              <a:t>-İthal edilen mal ve hizmetler ise ithalin yapıldığı ülke tarafından KDV ye tabi tutulur.</a:t>
            </a:r>
          </a:p>
          <a:p>
            <a:endParaRPr lang="tr-TR" dirty="0"/>
          </a:p>
          <a:p>
            <a:r>
              <a:rPr lang="tr-TR" dirty="0"/>
              <a:t>Çünkü KDV bir tüketim vergisidir. Mal veya hizmet hangi ülkede tüketildi ise bu mal veya hizmete ait KDV’nin de o ülke maliyesi tarafından alınması gerekir. Uygulamada bu ilkeye, “varış (</a:t>
            </a:r>
            <a:r>
              <a:rPr lang="tr-TR" dirty="0" err="1"/>
              <a:t>destination</a:t>
            </a:r>
            <a:r>
              <a:rPr lang="tr-TR" dirty="0"/>
              <a:t>) ilkesi” denilmektedir.</a:t>
            </a:r>
          </a:p>
          <a:p>
            <a:endParaRPr lang="tr-TR" dirty="0"/>
          </a:p>
          <a:p>
            <a:endParaRPr lang="tr-TR" dirty="0"/>
          </a:p>
        </p:txBody>
      </p:sp>
      <p:sp>
        <p:nvSpPr>
          <p:cNvPr id="4" name="Slayt Numarası Yer Tutucusu 3"/>
          <p:cNvSpPr>
            <a:spLocks noGrp="1"/>
          </p:cNvSpPr>
          <p:nvPr>
            <p:ph type="sldNum" sz="quarter" idx="12"/>
          </p:nvPr>
        </p:nvSpPr>
        <p:spPr/>
        <p:txBody>
          <a:bodyPr/>
          <a:lstStyle/>
          <a:p>
            <a:fld id="{519954A3-9DFD-4C44-94BA-B95130A3BA1C}" type="slidenum">
              <a:rPr lang="en-US" smtClean="0"/>
              <a:t>9</a:t>
            </a:fld>
            <a:endParaRPr lang="en-US" dirty="0"/>
          </a:p>
        </p:txBody>
      </p:sp>
    </p:spTree>
    <p:extLst>
      <p:ext uri="{BB962C8B-B14F-4D97-AF65-F5344CB8AC3E}">
        <p14:creationId xmlns:p14="http://schemas.microsoft.com/office/powerpoint/2010/main" val="2242683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61</TotalTime>
  <Words>1101</Words>
  <Application>Microsoft Office PowerPoint</Application>
  <PresentationFormat>Geniş ekran</PresentationFormat>
  <Paragraphs>165</Paragraphs>
  <Slides>20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Century Gothic</vt:lpstr>
      <vt:lpstr>Times New Roman</vt:lpstr>
      <vt:lpstr>Wingdings 3</vt:lpstr>
      <vt:lpstr>Duman</vt:lpstr>
      <vt:lpstr>KDV de Tevkifat uygulaması ve 2 no.lu kdv beyannamesi </vt:lpstr>
      <vt:lpstr>Tevkifat uygulaması </vt:lpstr>
      <vt:lpstr>Beyanlar  </vt:lpstr>
      <vt:lpstr>İndirim </vt:lpstr>
      <vt:lpstr>Tam tevkifat uygulaması </vt:lpstr>
      <vt:lpstr>Kısmi tevkifat uygulaması </vt:lpstr>
      <vt:lpstr>Kısmi tevkifat uygulaması ile ilgili son tablo ve oranlar aşağıdadır.  </vt:lpstr>
      <vt:lpstr>SORUMLU SIFATIYLA ÖDENMESİ GEREKEN KDV (2 No.lu KDV Beyannamesi)  </vt:lpstr>
      <vt:lpstr>1. HİZMET İTHALLERİNDE KDV SORUMLULUĞU  genel hükümler </vt:lpstr>
      <vt:lpstr>İhracat ve ithalat kdv </vt:lpstr>
      <vt:lpstr>Hizmetlerde kdv.</vt:lpstr>
      <vt:lpstr>Yabancı şirket şubelerinde kdv. </vt:lpstr>
      <vt:lpstr>TEVKİF EDİLEN VERGİLERİN BEYANI </vt:lpstr>
      <vt:lpstr>2 No.lu kdv beyannamesi </vt:lpstr>
      <vt:lpstr>2 no.lu kdv beyannamesi doldurulması </vt:lpstr>
      <vt:lpstr>2 no.lu kdv beyanname doldurulması Kısmi Tevkifat Uygulanan İşlemlere Ait Bildirim;   </vt:lpstr>
      <vt:lpstr>Beyannamenin hangi sıfatla verildiği </vt:lpstr>
      <vt:lpstr>Beyannameyi düzenleyen smmm bilgisi </vt:lpstr>
      <vt:lpstr>Kısmi istisna kapsamına giren işlemler ve eklenecek belgeler</vt:lpstr>
      <vt:lpstr>Hazırlayan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KDV de Tevkifat uygulaması ve 2 no.lu kdv beyannamesi</dc:title>
  <dc:creator>Cevdetakcakoca</dc:creator>
  <cp:lastModifiedBy>T5</cp:lastModifiedBy>
  <cp:revision>8</cp:revision>
  <dcterms:created xsi:type="dcterms:W3CDTF">2013-12-09T08:53:57Z</dcterms:created>
  <dcterms:modified xsi:type="dcterms:W3CDTF">2013-12-10T14:38:22Z</dcterms:modified>
</cp:coreProperties>
</file>