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76" r:id="rId12"/>
    <p:sldId id="266" r:id="rId13"/>
    <p:sldId id="267" r:id="rId14"/>
    <p:sldId id="268" r:id="rId15"/>
    <p:sldId id="269" r:id="rId16"/>
    <p:sldId id="270" r:id="rId17"/>
    <p:sldId id="271" r:id="rId18"/>
    <p:sldId id="272" r:id="rId19"/>
    <p:sldId id="273" r:id="rId20"/>
    <p:sldId id="274" r:id="rId21"/>
    <p:sldId id="275" r:id="rId22"/>
    <p:sldId id="277"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D9CCC7-8B90-4943-9AE8-086559130AF9}" type="datetimeFigureOut">
              <a:rPr lang="tr-TR" smtClean="0"/>
              <a:t>18.03.2015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AB4DFF-3CCB-4F1A-BC0E-E0AE57C2DC8A}" type="slidenum">
              <a:rPr lang="tr-TR" smtClean="0"/>
              <a:t>‹#›</a:t>
            </a:fld>
            <a:endParaRPr lang="tr-TR"/>
          </a:p>
        </p:txBody>
      </p:sp>
    </p:spTree>
    <p:extLst>
      <p:ext uri="{BB962C8B-B14F-4D97-AF65-F5344CB8AC3E}">
        <p14:creationId xmlns:p14="http://schemas.microsoft.com/office/powerpoint/2010/main" val="146196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3AB4DFF-3CCB-4F1A-BC0E-E0AE57C2DC8A}" type="slidenum">
              <a:rPr lang="tr-TR" smtClean="0"/>
              <a:t>21</a:t>
            </a:fld>
            <a:endParaRPr lang="tr-TR"/>
          </a:p>
        </p:txBody>
      </p:sp>
    </p:spTree>
    <p:extLst>
      <p:ext uri="{BB962C8B-B14F-4D97-AF65-F5344CB8AC3E}">
        <p14:creationId xmlns:p14="http://schemas.microsoft.com/office/powerpoint/2010/main" val="369055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tr-TR" smtClean="0"/>
              <a:t>Asıl başlık stili için tıklatın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8366B22-6C09-43A0-92F0-0A0089E147A4}" type="datetimeFigureOut">
              <a:rPr lang="tr-TR" smtClean="0"/>
              <a:t>18.03.2015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83A3E2-7D5C-4861-97E7-24C66463482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8366B22-6C09-43A0-92F0-0A0089E147A4}" type="datetimeFigureOut">
              <a:rPr lang="tr-TR" smtClean="0"/>
              <a:t>18.03.2015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83A3E2-7D5C-4861-97E7-24C66463482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8366B22-6C09-43A0-92F0-0A0089E147A4}" type="datetimeFigureOut">
              <a:rPr lang="tr-TR" smtClean="0"/>
              <a:t>18.03.2015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83A3E2-7D5C-4861-97E7-24C66463482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8366B22-6C09-43A0-92F0-0A0089E147A4}" type="datetimeFigureOut">
              <a:rPr lang="tr-TR" smtClean="0"/>
              <a:t>18.03.2015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83A3E2-7D5C-4861-97E7-24C66463482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smtClean="0"/>
              <a:t>Asıl başlık stili için tıklatın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tr-TR" smtClean="0"/>
              <a:t>Asıl metin stillerini düzenlemek için tıklatın</a:t>
            </a:r>
          </a:p>
        </p:txBody>
      </p:sp>
      <p:sp>
        <p:nvSpPr>
          <p:cNvPr id="4" name="Date Placeholder 3"/>
          <p:cNvSpPr>
            <a:spLocks noGrp="1"/>
          </p:cNvSpPr>
          <p:nvPr>
            <p:ph type="dt" sz="half" idx="10"/>
          </p:nvPr>
        </p:nvSpPr>
        <p:spPr/>
        <p:txBody>
          <a:bodyPr/>
          <a:lstStyle/>
          <a:p>
            <a:fld id="{98366B22-6C09-43A0-92F0-0A0089E147A4}" type="datetimeFigureOut">
              <a:rPr lang="tr-TR" smtClean="0"/>
              <a:t>18.03.2015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83A3E2-7D5C-4861-97E7-24C66463482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8366B22-6C09-43A0-92F0-0A0089E147A4}" type="datetimeFigureOut">
              <a:rPr lang="tr-TR" smtClean="0"/>
              <a:t>18.03.2015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383A3E2-7D5C-4861-97E7-24C664634829}"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tr-TR" smtClean="0"/>
              <a:t>Asıl metin stillerini düzenlemek için tıklatın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tr-TR" smtClean="0"/>
              <a:t>Asıl metin stillerini düzenlemek için tıklatın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8366B22-6C09-43A0-92F0-0A0089E147A4}" type="datetimeFigureOut">
              <a:rPr lang="tr-TR" smtClean="0"/>
              <a:t>18.03.2015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383A3E2-7D5C-4861-97E7-24C66463482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8366B22-6C09-43A0-92F0-0A0089E147A4}" type="datetimeFigureOut">
              <a:rPr lang="tr-TR" smtClean="0"/>
              <a:t>18.03.2015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383A3E2-7D5C-4861-97E7-24C66463482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66B22-6C09-43A0-92F0-0A0089E147A4}" type="datetimeFigureOut">
              <a:rPr lang="tr-TR" smtClean="0"/>
              <a:t>18.03.2015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383A3E2-7D5C-4861-97E7-24C66463482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smtClean="0"/>
              <a:t>Asıl başlık stili için tıklatın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tr-TR" smtClean="0"/>
              <a:t>Asıl metin stillerini düzenlemek için tıklatın</a:t>
            </a:r>
          </a:p>
        </p:txBody>
      </p:sp>
      <p:sp>
        <p:nvSpPr>
          <p:cNvPr id="5" name="Date Placeholder 4"/>
          <p:cNvSpPr>
            <a:spLocks noGrp="1"/>
          </p:cNvSpPr>
          <p:nvPr>
            <p:ph type="dt" sz="half" idx="10"/>
          </p:nvPr>
        </p:nvSpPr>
        <p:spPr/>
        <p:txBody>
          <a:bodyPr/>
          <a:lstStyle/>
          <a:p>
            <a:fld id="{98366B22-6C09-43A0-92F0-0A0089E147A4}" type="datetimeFigureOut">
              <a:rPr lang="tr-TR" smtClean="0"/>
              <a:t>18.03.2015</a:t>
            </a:fld>
            <a:endParaRPr lang="tr-T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383A3E2-7D5C-4861-97E7-24C66463482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tr-TR" smtClean="0"/>
              <a:t>Resim eklemek için simgeyi tıklatın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8366B22-6C09-43A0-92F0-0A0089E147A4}" type="datetimeFigureOut">
              <a:rPr lang="tr-TR" smtClean="0"/>
              <a:t>18.03.2015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383A3E2-7D5C-4861-97E7-24C66463482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98366B22-6C09-43A0-92F0-0A0089E147A4}" type="datetimeFigureOut">
              <a:rPr lang="tr-TR" smtClean="0"/>
              <a:t>18.03.2015</a:t>
            </a:fld>
            <a:endParaRPr lang="tr-T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tr-T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5383A3E2-7D5C-4861-97E7-24C66463482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548679"/>
            <a:ext cx="7772400" cy="5976665"/>
          </a:xfrm>
        </p:spPr>
        <p:txBody>
          <a:bodyPr>
            <a:normAutofit fontScale="90000"/>
          </a:bodyPr>
          <a:lstStyle/>
          <a:p>
            <a:r>
              <a:rPr lang="tr-TR" sz="4000" b="1" dirty="0" smtClean="0"/>
              <a:t/>
            </a:r>
            <a:br>
              <a:rPr lang="tr-TR" sz="4000" b="1" dirty="0" smtClean="0"/>
            </a:br>
            <a:r>
              <a:rPr lang="tr-TR" sz="4000" b="1" dirty="0" smtClean="0"/>
              <a:t/>
            </a:r>
            <a:br>
              <a:rPr lang="tr-TR" sz="4000" b="1" dirty="0" smtClean="0"/>
            </a:br>
            <a:r>
              <a:rPr lang="tr-TR" sz="4000" b="1" dirty="0" smtClean="0"/>
              <a:t/>
            </a:r>
            <a:br>
              <a:rPr lang="tr-TR" sz="4000" b="1" dirty="0" smtClean="0"/>
            </a:br>
            <a:r>
              <a:rPr lang="tr-TR" sz="4000" b="1" u="sng" dirty="0" smtClean="0"/>
              <a:t>BAĞIMSIZ </a:t>
            </a:r>
            <a:r>
              <a:rPr lang="tr-TR" sz="4000" b="1" u="sng" dirty="0"/>
              <a:t>DENETİM </a:t>
            </a:r>
            <a:r>
              <a:rPr lang="tr-TR" sz="4000" b="1" u="sng" dirty="0" smtClean="0"/>
              <a:t>UYGULAMALARI</a:t>
            </a:r>
            <a:r>
              <a:rPr lang="tr-TR" sz="3600" b="1" dirty="0" smtClean="0"/>
              <a:t/>
            </a:r>
            <a:br>
              <a:rPr lang="tr-TR" sz="3600" b="1" dirty="0" smtClean="0"/>
            </a:br>
            <a:r>
              <a:rPr lang="tr-TR" sz="3600" dirty="0"/>
              <a:t/>
            </a:r>
            <a:br>
              <a:rPr lang="tr-TR" sz="3600" dirty="0"/>
            </a:br>
            <a:r>
              <a:rPr lang="tr-TR" sz="3100" b="1" dirty="0"/>
              <a:t>Kemal TIĞOĞULLARI</a:t>
            </a:r>
            <a:r>
              <a:rPr lang="tr-TR" sz="3100" dirty="0"/>
              <a:t/>
            </a:r>
            <a:br>
              <a:rPr lang="tr-TR" sz="3100" dirty="0"/>
            </a:br>
            <a:r>
              <a:rPr lang="tr-TR" sz="3100" b="1" dirty="0" err="1" smtClean="0"/>
              <a:t>Yemİnlİ</a:t>
            </a:r>
            <a:r>
              <a:rPr lang="tr-TR" sz="3100" b="1" dirty="0" smtClean="0"/>
              <a:t> </a:t>
            </a:r>
            <a:r>
              <a:rPr lang="tr-TR" sz="3100" b="1" dirty="0" err="1" smtClean="0"/>
              <a:t>Malİ</a:t>
            </a:r>
            <a:r>
              <a:rPr lang="tr-TR" sz="3100" b="1" dirty="0" smtClean="0"/>
              <a:t> </a:t>
            </a:r>
            <a:r>
              <a:rPr lang="tr-TR" sz="3100" b="1" dirty="0" err="1" smtClean="0"/>
              <a:t>Müşavİr</a:t>
            </a:r>
            <a:r>
              <a:rPr lang="tr-TR" sz="3100" b="1" dirty="0" smtClean="0"/>
              <a:t> </a:t>
            </a:r>
            <a:r>
              <a:rPr lang="tr-TR" sz="3100" b="1" dirty="0"/>
              <a:t>&amp; </a:t>
            </a:r>
            <a:r>
              <a:rPr lang="tr-TR" sz="3100" b="1" dirty="0" err="1" smtClean="0"/>
              <a:t>BağImsIz</a:t>
            </a:r>
            <a:r>
              <a:rPr lang="tr-TR" sz="3100" b="1" dirty="0" smtClean="0"/>
              <a:t> </a:t>
            </a:r>
            <a:r>
              <a:rPr lang="tr-TR" sz="3100" b="1" dirty="0" err="1" smtClean="0"/>
              <a:t>Denetçİ</a:t>
            </a:r>
            <a:r>
              <a:rPr lang="tr-TR" sz="3100" dirty="0"/>
              <a:t/>
            </a:r>
            <a:br>
              <a:rPr lang="tr-TR" sz="3100" dirty="0"/>
            </a:br>
            <a:r>
              <a:rPr lang="tr-TR" sz="3100" b="1" dirty="0"/>
              <a:t>DURUM BAĞIMSIZ DENETİM VE Y.M.M.A.Ş.</a:t>
            </a:r>
            <a:r>
              <a:rPr lang="tr-TR" sz="3100" dirty="0"/>
              <a:t/>
            </a:r>
            <a:br>
              <a:rPr lang="tr-TR" sz="3100" dirty="0"/>
            </a:br>
            <a:r>
              <a:rPr lang="tr-TR" sz="3100" b="1" dirty="0" smtClean="0"/>
              <a:t>Yön. Kur. </a:t>
            </a:r>
            <a:r>
              <a:rPr lang="tr-TR" sz="3100" b="1" dirty="0"/>
              <a:t>Bşk. Yrd</a:t>
            </a:r>
            <a:r>
              <a:rPr lang="tr-TR" sz="3100" b="1" dirty="0" smtClean="0"/>
              <a:t>.</a:t>
            </a:r>
            <a:br>
              <a:rPr lang="tr-TR" sz="3100" b="1" dirty="0" smtClean="0"/>
            </a:br>
            <a:r>
              <a:rPr lang="tr-TR" sz="3600" dirty="0"/>
              <a:t/>
            </a:r>
            <a:br>
              <a:rPr lang="tr-TR" sz="3600" dirty="0"/>
            </a:br>
            <a:r>
              <a:rPr lang="tr-TR" sz="3600" b="1" dirty="0"/>
              <a:t>BALIKESİR ÜNİVERSİTESİ</a:t>
            </a:r>
            <a:r>
              <a:rPr lang="tr-TR" sz="3600" dirty="0"/>
              <a:t/>
            </a:r>
            <a:br>
              <a:rPr lang="tr-TR" sz="3600" dirty="0"/>
            </a:br>
            <a:r>
              <a:rPr lang="tr-TR" sz="3600" b="1" dirty="0"/>
              <a:t>11.03.2015</a:t>
            </a:r>
            <a:r>
              <a:rPr lang="tr-TR" dirty="0"/>
              <a:t/>
            </a:r>
            <a:br>
              <a:rPr lang="tr-TR" dirty="0"/>
            </a:br>
            <a:endParaRPr lang="tr-TR" dirty="0"/>
          </a:p>
        </p:txBody>
      </p:sp>
      <p:pic>
        <p:nvPicPr>
          <p:cNvPr id="4"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60648"/>
            <a:ext cx="8485715" cy="1228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3331858"/>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1043608" y="1700809"/>
            <a:ext cx="6768752" cy="4401205"/>
          </a:xfrm>
          <a:prstGeom prst="rect">
            <a:avLst/>
          </a:prstGeom>
        </p:spPr>
        <p:txBody>
          <a:bodyPr wrap="square">
            <a:spAutoFit/>
          </a:bodyPr>
          <a:lstStyle/>
          <a:p>
            <a:r>
              <a:rPr lang="tr-TR" sz="2000" b="1" u="sng" dirty="0"/>
              <a:t>Şirketleşme:</a:t>
            </a:r>
            <a:endParaRPr lang="tr-TR" sz="2000" dirty="0"/>
          </a:p>
          <a:p>
            <a:r>
              <a:rPr lang="tr-TR" sz="2000" dirty="0"/>
              <a:t>Bağımsız denetçi belgesi, mührü olan bir tek bağımsız denetçi bile söz konusu şirketlerin bağımsız denetimini yapabilir. </a:t>
            </a:r>
          </a:p>
          <a:p>
            <a:endParaRPr lang="tr-TR" sz="2000" dirty="0" smtClean="0"/>
          </a:p>
          <a:p>
            <a:r>
              <a:rPr lang="tr-TR" sz="2000" dirty="0" smtClean="0"/>
              <a:t>Ancak</a:t>
            </a:r>
            <a:r>
              <a:rPr lang="tr-TR" sz="2000" dirty="0"/>
              <a:t>, Kamu Gözetimi </a:t>
            </a:r>
            <a:r>
              <a:rPr lang="tr-TR" sz="2000" dirty="0" smtClean="0"/>
              <a:t>Kurumu tarafından </a:t>
            </a:r>
            <a:r>
              <a:rPr lang="tr-TR" sz="2000" dirty="0"/>
              <a:t>ş</a:t>
            </a:r>
            <a:r>
              <a:rPr lang="tr-TR" sz="2000" dirty="0" smtClean="0"/>
              <a:t>u an  </a:t>
            </a:r>
            <a:r>
              <a:rPr lang="tr-TR" sz="2000" dirty="0"/>
              <a:t>herhangi bir şirketin bağımsız denetiminin tek bir denetçi tarafından </a:t>
            </a:r>
            <a:r>
              <a:rPr lang="tr-TR" sz="2000" dirty="0" smtClean="0"/>
              <a:t>yapılmasını uygun bulmakla beraber </a:t>
            </a:r>
            <a:r>
              <a:rPr lang="tr-TR" sz="2000" dirty="0"/>
              <a:t>şirketleşmeyi tavsiye </a:t>
            </a:r>
            <a:r>
              <a:rPr lang="tr-TR" sz="2000" dirty="0" smtClean="0"/>
              <a:t>etmektedirler. </a:t>
            </a:r>
            <a:r>
              <a:rPr lang="tr-TR" sz="2000" dirty="0"/>
              <a:t>Bağımsız denetçi belgesi alan arkadaşlarımız da bağımsız denetimin bir ekip işi olduğunu gayet iyi bilmektedirler. </a:t>
            </a:r>
          </a:p>
          <a:p>
            <a:endParaRPr lang="tr-TR" sz="2000" dirty="0" smtClean="0"/>
          </a:p>
          <a:p>
            <a:r>
              <a:rPr lang="tr-TR" sz="2000" dirty="0" smtClean="0"/>
              <a:t>Bugüne </a:t>
            </a:r>
            <a:r>
              <a:rPr lang="tr-TR" sz="2000" dirty="0"/>
              <a:t>kadar, </a:t>
            </a:r>
            <a:r>
              <a:rPr lang="tr-TR" sz="2000" dirty="0" smtClean="0"/>
              <a:t>Bursa’da </a:t>
            </a:r>
            <a:r>
              <a:rPr lang="tr-TR" sz="2000" dirty="0"/>
              <a:t>bağımsız </a:t>
            </a:r>
            <a:r>
              <a:rPr lang="tr-TR" sz="2000" dirty="0" smtClean="0"/>
              <a:t>denetim yetkisi alan şirket sayısı 3’ tür. Ancak; şirketleşme faaliyetlerinin sürdüğü duyumlarımız arasındadır.</a:t>
            </a:r>
            <a:endParaRPr lang="tr-TR" sz="2000" dirty="0"/>
          </a:p>
        </p:txBody>
      </p:sp>
    </p:spTree>
    <p:extLst>
      <p:ext uri="{BB962C8B-B14F-4D97-AF65-F5344CB8AC3E}">
        <p14:creationId xmlns:p14="http://schemas.microsoft.com/office/powerpoint/2010/main" val="512292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59632" y="1988840"/>
            <a:ext cx="6480720" cy="2339102"/>
          </a:xfrm>
          <a:prstGeom prst="rect">
            <a:avLst/>
          </a:prstGeom>
        </p:spPr>
        <p:txBody>
          <a:bodyPr wrap="square">
            <a:spAutoFit/>
          </a:bodyPr>
          <a:lstStyle/>
          <a:p>
            <a:r>
              <a:rPr lang="tr-TR" dirty="0"/>
              <a:t>Tek başına bağımsız denetim yapmaya çalışan bir bağımsız denetçi, şirketinin denetimini tamamlayamayabilir, yanlış veya eksik denetim yapabilir ve daha başlangıçta yetkisini ve mührünü kaptırabilir. Çünkü bağımsız denetim ile ilgili </a:t>
            </a:r>
            <a:r>
              <a:rPr lang="tr-TR" sz="2000" dirty="0"/>
              <a:t>cezalar</a:t>
            </a:r>
            <a:r>
              <a:rPr lang="tr-TR" dirty="0"/>
              <a:t> çok ağırdır</a:t>
            </a:r>
            <a:r>
              <a:rPr lang="tr-TR" dirty="0" smtClean="0"/>
              <a:t>.</a:t>
            </a:r>
          </a:p>
          <a:p>
            <a:endParaRPr lang="tr-TR" dirty="0"/>
          </a:p>
          <a:p>
            <a:r>
              <a:rPr lang="tr-TR" dirty="0" smtClean="0"/>
              <a:t>Kapsamlı bir denetimin planlanması, çalışma kağıtlarının düzenlenip arşivlenmesi ve raporlama çalışması ekip çalışmasını gerektirmektedir.</a:t>
            </a:r>
            <a:endParaRPr lang="tr-TR" dirty="0"/>
          </a:p>
        </p:txBody>
      </p:sp>
      <p:pic>
        <p:nvPicPr>
          <p:cNvPr id="3"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19185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1043609" y="1556793"/>
            <a:ext cx="7622988" cy="3477875"/>
          </a:xfrm>
          <a:prstGeom prst="rect">
            <a:avLst/>
          </a:prstGeom>
        </p:spPr>
        <p:txBody>
          <a:bodyPr wrap="square">
            <a:spAutoFit/>
          </a:bodyPr>
          <a:lstStyle/>
          <a:p>
            <a:endParaRPr lang="tr-TR" sz="2000" dirty="0" smtClean="0"/>
          </a:p>
          <a:p>
            <a:r>
              <a:rPr lang="tr-TR" sz="2000" dirty="0" smtClean="0"/>
              <a:t>Yeni </a:t>
            </a:r>
            <a:r>
              <a:rPr lang="tr-TR" sz="2000" dirty="0" err="1"/>
              <a:t>TTK’nın</a:t>
            </a:r>
            <a:r>
              <a:rPr lang="tr-TR" sz="2000" dirty="0"/>
              <a:t> Geçici 1/4 maddesinde, “Kamu Gözetimi, Muhasebe ve Denetim Standartları Kurumu, değişik işletme büyüklükleri, sektörler ve kâr amacı gütmeyen kuruluşlar itibarıyla Türkiye Muhasebe Standartlarından muaf olacakları tespit etmeye veya bunlar için ayrı düzenlemeler yapmaya yetkilidir” düzenlemesi yer almaktadır.</a:t>
            </a:r>
          </a:p>
          <a:p>
            <a:endParaRPr lang="tr-TR" sz="2000" dirty="0" smtClean="0"/>
          </a:p>
          <a:p>
            <a:r>
              <a:rPr lang="tr-TR" sz="2000" dirty="0" smtClean="0"/>
              <a:t>Ancak</a:t>
            </a:r>
            <a:r>
              <a:rPr lang="tr-TR" sz="2000" dirty="0"/>
              <a:t>, bağımsız denetime tabi olan şirketlerden bir kısmının TMS/TFRS uyarınca finansal tablo oluşturmayacağını düşünecek olur isek, bu karar ile bağımsız denetim bakımından oldukça ilginç bir sonuç ortaya çıkmaktadır.</a:t>
            </a:r>
          </a:p>
        </p:txBody>
      </p:sp>
    </p:spTree>
    <p:extLst>
      <p:ext uri="{BB962C8B-B14F-4D97-AF65-F5344CB8AC3E}">
        <p14:creationId xmlns:p14="http://schemas.microsoft.com/office/powerpoint/2010/main" val="2634123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1115616" y="1916833"/>
            <a:ext cx="6912768" cy="3170099"/>
          </a:xfrm>
          <a:prstGeom prst="rect">
            <a:avLst/>
          </a:prstGeom>
        </p:spPr>
        <p:txBody>
          <a:bodyPr wrap="square">
            <a:spAutoFit/>
          </a:bodyPr>
          <a:lstStyle/>
          <a:p>
            <a:r>
              <a:rPr lang="tr-TR" sz="2000" dirty="0"/>
              <a:t>Olumlu görüş yazısı, şirketin finansal tabloları ile yıllık faaliyet raporunun Türkiye Muhasebe Standartlarına, kanuna ve esas sözleşmedeki finansal raporlamaya ilişkin hükümlere uygun olduğunun denetçi tarafından açıklanması ve doğrulanması olup, tabloların sonuçları hakkında genel kurulun karar alabileceği anlamına gelir ve bu sebeple yöneticilerin ibrası için hem esas olur, hem de dayanak oluşturur. Olumsuz görüş yazısı, şirketin yılsonu finansal tabloları ile yıllık raporunun Türkiye Muhasebe Standartları ile Tasarıya ve/veya esas sözleşmenin finansal raporlama hükümlerine uygun olmadığını ifade eder.</a:t>
            </a:r>
          </a:p>
        </p:txBody>
      </p:sp>
    </p:spTree>
    <p:extLst>
      <p:ext uri="{BB962C8B-B14F-4D97-AF65-F5344CB8AC3E}">
        <p14:creationId xmlns:p14="http://schemas.microsoft.com/office/powerpoint/2010/main" val="2345580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1043608" y="2274838"/>
            <a:ext cx="6840760" cy="1938992"/>
          </a:xfrm>
          <a:prstGeom prst="rect">
            <a:avLst/>
          </a:prstGeom>
        </p:spPr>
        <p:txBody>
          <a:bodyPr wrap="square">
            <a:spAutoFit/>
          </a:bodyPr>
          <a:lstStyle/>
          <a:p>
            <a:r>
              <a:rPr lang="tr-TR" sz="2000" dirty="0"/>
              <a:t>Olumsuz görüş yazısı şirketin kurumlar vergisi beyannamesi vermesi yükümünü ortadan kaldırmaz ve bu beyannamenin hazırlanmasına, matrahın belirlenmesine olumsuz etki yapmaz; böyle bir bahaneye haklılık kazandırmaz. Çünkü, bugün Türk hukukunda ticarî ve malî bilânço tamamen ayrılmıştır; her iki bilânçonun ilkeleri farklıdır.”</a:t>
            </a:r>
          </a:p>
        </p:txBody>
      </p:sp>
    </p:spTree>
    <p:extLst>
      <p:ext uri="{BB962C8B-B14F-4D97-AF65-F5344CB8AC3E}">
        <p14:creationId xmlns:p14="http://schemas.microsoft.com/office/powerpoint/2010/main" val="2917953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899592" y="1720841"/>
            <a:ext cx="7128792" cy="3477875"/>
          </a:xfrm>
          <a:prstGeom prst="rect">
            <a:avLst/>
          </a:prstGeom>
        </p:spPr>
        <p:txBody>
          <a:bodyPr wrap="square">
            <a:spAutoFit/>
          </a:bodyPr>
          <a:lstStyle/>
          <a:p>
            <a:r>
              <a:rPr lang="tr-TR" sz="2000" b="1" u="sng" dirty="0" smtClean="0"/>
              <a:t>Sorunlar ve Çözüm Önerileri :</a:t>
            </a:r>
          </a:p>
          <a:p>
            <a:endParaRPr lang="tr-TR" sz="2000" dirty="0" smtClean="0"/>
          </a:p>
          <a:p>
            <a:r>
              <a:rPr lang="tr-TR" sz="2000" dirty="0" smtClean="0"/>
              <a:t>Bağımsız </a:t>
            </a:r>
            <a:r>
              <a:rPr lang="tr-TR" sz="2000" dirty="0"/>
              <a:t>denetime tabi olan firmalardan bazılarının TMS/TFRS uyarınca finansal tablo oluşturma zorunluluğu yoktur deniliyorsa, bu bağımsız denetimin ilkelerine ve </a:t>
            </a:r>
            <a:r>
              <a:rPr lang="tr-TR" sz="2000" dirty="0" err="1"/>
              <a:t>TTK’ya</a:t>
            </a:r>
            <a:r>
              <a:rPr lang="tr-TR" sz="2000" dirty="0"/>
              <a:t> aykırı olmakla birlikte, </a:t>
            </a:r>
            <a:r>
              <a:rPr lang="tr-TR" sz="2000" dirty="0" err="1"/>
              <a:t>VUK’a</a:t>
            </a:r>
            <a:r>
              <a:rPr lang="tr-TR" sz="2000" dirty="0"/>
              <a:t> göre oluşan tablolar üzerinden denetim yapılacaksa, vergi denetimi ile bağımsız denetimi ayrıştırmak ne kadar anlamlıdır? Bu halde, TMS/TFRS uyarınca finansal tablo oluşturulmayacak ise, tam tasdik raporlarının kapsamı genişletilsin ve tam tasdik raporları bağımsız denetim raporu yerine geçsin düşüncesi anlamlı hale gelmektedir.</a:t>
            </a:r>
          </a:p>
        </p:txBody>
      </p:sp>
    </p:spTree>
    <p:extLst>
      <p:ext uri="{BB962C8B-B14F-4D97-AF65-F5344CB8AC3E}">
        <p14:creationId xmlns:p14="http://schemas.microsoft.com/office/powerpoint/2010/main" val="34546540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1115616" y="2701433"/>
            <a:ext cx="6012160" cy="2246769"/>
          </a:xfrm>
          <a:prstGeom prst="rect">
            <a:avLst/>
          </a:prstGeom>
        </p:spPr>
        <p:txBody>
          <a:bodyPr wrap="square">
            <a:spAutoFit/>
          </a:bodyPr>
          <a:lstStyle/>
          <a:p>
            <a:r>
              <a:rPr lang="tr-TR" sz="2000" b="1" u="sng" dirty="0"/>
              <a:t>Sorunlar ve Çözüm Önerileri :</a:t>
            </a:r>
          </a:p>
          <a:p>
            <a:endParaRPr lang="tr-TR" sz="2000" dirty="0"/>
          </a:p>
          <a:p>
            <a:r>
              <a:rPr lang="tr-TR" sz="2000" dirty="0" smtClean="0"/>
              <a:t>Tam </a:t>
            </a:r>
            <a:r>
              <a:rPr lang="tr-TR" sz="2000" dirty="0"/>
              <a:t>Tasdik Raporu Haziran sonuna </a:t>
            </a:r>
            <a:r>
              <a:rPr lang="tr-TR" sz="2000" dirty="0" smtClean="0"/>
              <a:t>kadar şirketin bağlı bulunduğu vergi dairesine, </a:t>
            </a:r>
            <a:r>
              <a:rPr lang="tr-TR" sz="2000" dirty="0"/>
              <a:t>Bağımsız Denetim Raporu ise Mart ayında şirket genel kurulundan 15 gün </a:t>
            </a:r>
            <a:r>
              <a:rPr lang="tr-TR" sz="2000" dirty="0" smtClean="0"/>
              <a:t>öncesine kadar şirket yönetim kuruluna teslim </a:t>
            </a:r>
            <a:r>
              <a:rPr lang="tr-TR" sz="2000" dirty="0"/>
              <a:t>edilir. Tarih karışıklığının da çözülmesi </a:t>
            </a:r>
            <a:r>
              <a:rPr lang="tr-TR" sz="2000" dirty="0" smtClean="0"/>
              <a:t>gerekmektedir.</a:t>
            </a:r>
            <a:endParaRPr lang="tr-TR" sz="2000" dirty="0"/>
          </a:p>
        </p:txBody>
      </p:sp>
    </p:spTree>
    <p:extLst>
      <p:ext uri="{BB962C8B-B14F-4D97-AF65-F5344CB8AC3E}">
        <p14:creationId xmlns:p14="http://schemas.microsoft.com/office/powerpoint/2010/main" val="5291740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1043608" y="1859341"/>
            <a:ext cx="6768752" cy="2608406"/>
          </a:xfrm>
          <a:prstGeom prst="rect">
            <a:avLst/>
          </a:prstGeom>
        </p:spPr>
        <p:txBody>
          <a:bodyPr wrap="square">
            <a:spAutoFit/>
          </a:bodyPr>
          <a:lstStyle/>
          <a:p>
            <a:r>
              <a:rPr lang="tr-TR" sz="2000" dirty="0"/>
              <a:t>Bağımsız Denetim gelirleri henüz istenen düzeyde değildir. Şirketleşme aşamasında YMM-SMMM ‘</a:t>
            </a:r>
            <a:r>
              <a:rPr lang="tr-TR" sz="2000" dirty="0" err="1"/>
              <a:t>lerin</a:t>
            </a:r>
            <a:r>
              <a:rPr lang="tr-TR" sz="2000" dirty="0"/>
              <a:t> yalnızca Bağımsız Denetim işleri için kuracakları birliktelik ancak </a:t>
            </a:r>
            <a:r>
              <a:rPr lang="tr-TR" sz="2000" dirty="0" smtClean="0"/>
              <a:t>çok denetim işi </a:t>
            </a:r>
            <a:r>
              <a:rPr lang="tr-TR" sz="2000" dirty="0"/>
              <a:t>alma ile neticelenirse şirket ayakta kalacaktır. Bu gün için uygun olan yalnızca YMM’ </a:t>
            </a:r>
            <a:r>
              <a:rPr lang="tr-TR" sz="2000" dirty="0" err="1"/>
              <a:t>lerin</a:t>
            </a:r>
            <a:r>
              <a:rPr lang="tr-TR" sz="2000" dirty="0"/>
              <a:t> veya SMMM’ </a:t>
            </a:r>
            <a:r>
              <a:rPr lang="tr-TR" sz="2000" dirty="0" err="1"/>
              <a:t>lerin</a:t>
            </a:r>
            <a:r>
              <a:rPr lang="tr-TR" sz="2000" dirty="0"/>
              <a:t> bir araya gelmesidir.  Zaten KAYİK dahil bağımsız denetim yapan şirketlerin şeffaflık raporlarında görüyoruz ki, gelirlerinin çok az bir kısmı bağımsız denetimden elde edilmektedir.</a:t>
            </a:r>
          </a:p>
        </p:txBody>
      </p:sp>
    </p:spTree>
    <p:extLst>
      <p:ext uri="{BB962C8B-B14F-4D97-AF65-F5344CB8AC3E}">
        <p14:creationId xmlns:p14="http://schemas.microsoft.com/office/powerpoint/2010/main" val="2029895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1115616" y="2551837"/>
            <a:ext cx="6624736" cy="2554545"/>
          </a:xfrm>
          <a:prstGeom prst="rect">
            <a:avLst/>
          </a:prstGeom>
        </p:spPr>
        <p:txBody>
          <a:bodyPr wrap="square">
            <a:spAutoFit/>
          </a:bodyPr>
          <a:lstStyle/>
          <a:p>
            <a:r>
              <a:rPr lang="tr-TR" sz="2000" b="1" u="sng" dirty="0"/>
              <a:t>Sorunlar ve Çözüm Önerileri :</a:t>
            </a:r>
          </a:p>
          <a:p>
            <a:endParaRPr lang="tr-TR" sz="2000" dirty="0"/>
          </a:p>
          <a:p>
            <a:r>
              <a:rPr lang="tr-TR" sz="2000" dirty="0" smtClean="0"/>
              <a:t>Bazı </a:t>
            </a:r>
            <a:r>
              <a:rPr lang="tr-TR" sz="2000" dirty="0"/>
              <a:t>firma sahiplerinin bağımsız denetime ayak diretmeleri ise ancak bağımsız denetime tabi şirketlerin genel kurullarının ticaret sicili müdürlüklerince tescil edilmemesiyle önlenebilecektir</a:t>
            </a:r>
            <a:r>
              <a:rPr lang="tr-TR" sz="2000" dirty="0" smtClean="0"/>
              <a:t>.</a:t>
            </a:r>
          </a:p>
          <a:p>
            <a:endParaRPr lang="tr-TR" sz="2000" dirty="0" smtClean="0"/>
          </a:p>
          <a:p>
            <a:r>
              <a:rPr lang="tr-TR" sz="2000" dirty="0" smtClean="0"/>
              <a:t>Zorunluluk </a:t>
            </a:r>
            <a:r>
              <a:rPr lang="tr-TR" sz="2000" dirty="0"/>
              <a:t>kağıt üzerinde kalmamalıdır.</a:t>
            </a:r>
          </a:p>
        </p:txBody>
      </p:sp>
    </p:spTree>
    <p:extLst>
      <p:ext uri="{BB962C8B-B14F-4D97-AF65-F5344CB8AC3E}">
        <p14:creationId xmlns:p14="http://schemas.microsoft.com/office/powerpoint/2010/main" val="11106827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1331640" y="2136340"/>
            <a:ext cx="6552728" cy="2862322"/>
          </a:xfrm>
          <a:prstGeom prst="rect">
            <a:avLst/>
          </a:prstGeom>
        </p:spPr>
        <p:txBody>
          <a:bodyPr wrap="square">
            <a:spAutoFit/>
          </a:bodyPr>
          <a:lstStyle/>
          <a:p>
            <a:r>
              <a:rPr lang="tr-TR" sz="2000" b="1" u="sng" dirty="0"/>
              <a:t>Sorunlar ve Çözüm Önerileri :</a:t>
            </a:r>
          </a:p>
          <a:p>
            <a:endParaRPr lang="tr-TR" sz="2000" dirty="0" smtClean="0"/>
          </a:p>
          <a:p>
            <a:r>
              <a:rPr lang="tr-TR" sz="2000" dirty="0" smtClean="0"/>
              <a:t>A.B.D</a:t>
            </a:r>
            <a:r>
              <a:rPr lang="tr-TR" sz="2000" dirty="0"/>
              <a:t>. ‘de milyonlarca şirket bağımsız denetimden geçmektedir. Ancak bu şirketlerden yalnızca belli büyüklükleri aşanların IFRS kapsamında, kalan çoğunluğun ise yerel standartlar kapsamında denetime tabi oldukları bilinmektedir. Diğer kıtalardaki ülkelerde de durum bundan farklı değildir. İşte KGK ‘da bu yüzden bir anlamda geri adım atmıştır.</a:t>
            </a:r>
          </a:p>
        </p:txBody>
      </p:sp>
    </p:spTree>
    <p:extLst>
      <p:ext uri="{BB962C8B-B14F-4D97-AF65-F5344CB8AC3E}">
        <p14:creationId xmlns:p14="http://schemas.microsoft.com/office/powerpoint/2010/main" val="2667815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43608" y="2136340"/>
            <a:ext cx="7128792" cy="1938992"/>
          </a:xfrm>
          <a:prstGeom prst="rect">
            <a:avLst/>
          </a:prstGeom>
        </p:spPr>
        <p:txBody>
          <a:bodyPr wrap="square">
            <a:spAutoFit/>
          </a:bodyPr>
          <a:lstStyle/>
          <a:p>
            <a:r>
              <a:rPr lang="tr-TR" sz="2000" dirty="0"/>
              <a:t>1 Temmuz 2012’de yürürlüğe giren ticaret ve ekonomik hayata önemli düzenlemeler getiren Yeni Türk Ticaret Kanunu, pek çok şirketi bağımsız denetim ve UFRS ile tanıştırdı. 1 Şubat 2015 tarihinde Resmi </a:t>
            </a:r>
            <a:r>
              <a:rPr lang="tr-TR" sz="2000" dirty="0" smtClean="0"/>
              <a:t>Gazete‘ de </a:t>
            </a:r>
            <a:r>
              <a:rPr lang="tr-TR" sz="2000" dirty="0"/>
              <a:t>yayınlanan Bakanlar Kurulu Kararıyla bağımsız denetime tabi olmaya ilişkin kriterler yeniden belirlenmiş ve 2015 yılı için bağımsız denetim kapsamı genişletilmiştir.</a:t>
            </a:r>
          </a:p>
        </p:txBody>
      </p:sp>
      <p:pic>
        <p:nvPicPr>
          <p:cNvPr id="3"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59108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1115616" y="1859341"/>
            <a:ext cx="6912768" cy="3170099"/>
          </a:xfrm>
          <a:prstGeom prst="rect">
            <a:avLst/>
          </a:prstGeom>
        </p:spPr>
        <p:txBody>
          <a:bodyPr wrap="square">
            <a:spAutoFit/>
          </a:bodyPr>
          <a:lstStyle/>
          <a:p>
            <a:r>
              <a:rPr lang="tr-TR" sz="2000" b="1" u="sng" dirty="0"/>
              <a:t>Sorunlar ve Çözüm Önerileri :</a:t>
            </a:r>
          </a:p>
          <a:p>
            <a:endParaRPr lang="tr-TR" sz="2000" dirty="0" smtClean="0"/>
          </a:p>
          <a:p>
            <a:r>
              <a:rPr lang="tr-TR" sz="2000" dirty="0" smtClean="0"/>
              <a:t>Belirlenen </a:t>
            </a:r>
            <a:r>
              <a:rPr lang="tr-TR" sz="2000" dirty="0"/>
              <a:t>büyüklükleri geçen </a:t>
            </a:r>
            <a:r>
              <a:rPr lang="tr-TR" sz="2000" dirty="0" err="1"/>
              <a:t>limited</a:t>
            </a:r>
            <a:r>
              <a:rPr lang="tr-TR" sz="2000" dirty="0"/>
              <a:t> şirketlerin bağımsız denetime tabi olup olmadıklarına ilişkin piyasada yaşanan belirsizliğin K.G.K. ‘</a:t>
            </a:r>
            <a:r>
              <a:rPr lang="tr-TR" sz="2000" dirty="0" err="1"/>
              <a:t>ca</a:t>
            </a:r>
            <a:r>
              <a:rPr lang="tr-TR" sz="2000" dirty="0"/>
              <a:t> yapılacak açıklama ile netliğe kavuşturulması gerekmektedir. T.T.K. ‘</a:t>
            </a:r>
            <a:r>
              <a:rPr lang="tr-TR" sz="2000" dirty="0" err="1"/>
              <a:t>nda</a:t>
            </a:r>
            <a:r>
              <a:rPr lang="tr-TR" sz="2000" dirty="0"/>
              <a:t> her ne kadar denetim maddeleri anonim şirketler bölümünde geçiyor olsa da, </a:t>
            </a:r>
            <a:r>
              <a:rPr lang="tr-TR" sz="2000" dirty="0" err="1"/>
              <a:t>limited</a:t>
            </a:r>
            <a:r>
              <a:rPr lang="tr-TR" sz="2000" dirty="0"/>
              <a:t> şirketlerin anlatıldığı bölümlerde anonim şirket’ e atıflar yapılması bağımsız denetim kapsamında ciddi genişleme olacağının sinyaller vermektedir.</a:t>
            </a:r>
          </a:p>
        </p:txBody>
      </p:sp>
    </p:spTree>
    <p:extLst>
      <p:ext uri="{BB962C8B-B14F-4D97-AF65-F5344CB8AC3E}">
        <p14:creationId xmlns:p14="http://schemas.microsoft.com/office/powerpoint/2010/main" val="16836377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7\Desktop\HEDİYE--TIĞOĞLU 06.03.2015\DURUM BAĞ.DEN.YMM A.Ş\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1115616" y="2725661"/>
            <a:ext cx="4572000" cy="861774"/>
          </a:xfrm>
          <a:prstGeom prst="rect">
            <a:avLst/>
          </a:prstGeom>
        </p:spPr>
        <p:txBody>
          <a:bodyPr>
            <a:spAutoFit/>
          </a:bodyPr>
          <a:lstStyle/>
          <a:p>
            <a:r>
              <a:rPr lang="tr-TR" sz="3200" b="1" dirty="0" smtClean="0"/>
              <a:t>Teşekkürler…</a:t>
            </a:r>
          </a:p>
          <a:p>
            <a:endParaRPr lang="tr-TR" dirty="0"/>
          </a:p>
        </p:txBody>
      </p:sp>
      <p:pic>
        <p:nvPicPr>
          <p:cNvPr id="4" name="Resim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005" y="1988840"/>
            <a:ext cx="9144000" cy="4550259"/>
          </a:xfrm>
          <a:prstGeom prst="rect">
            <a:avLst/>
          </a:prstGeom>
        </p:spPr>
      </p:pic>
    </p:spTree>
    <p:extLst>
      <p:ext uri="{BB962C8B-B14F-4D97-AF65-F5344CB8AC3E}">
        <p14:creationId xmlns:p14="http://schemas.microsoft.com/office/powerpoint/2010/main" val="10732043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
        <p:nvSpPr>
          <p:cNvPr id="3" name="Başlık 2"/>
          <p:cNvSpPr>
            <a:spLocks noGrp="1"/>
          </p:cNvSpPr>
          <p:nvPr>
            <p:ph type="ctrTitle"/>
          </p:nvPr>
        </p:nvSpPr>
        <p:spPr>
          <a:xfrm>
            <a:off x="685800" y="1556793"/>
            <a:ext cx="7772400" cy="2043659"/>
          </a:xfrm>
        </p:spPr>
        <p:txBody>
          <a:bodyPr/>
          <a:lstStyle/>
          <a:p>
            <a:r>
              <a:rPr lang="tr-TR" dirty="0" smtClean="0"/>
              <a:t>Teşekkürler…</a:t>
            </a:r>
            <a:endParaRPr lang="tr-TR" dirty="0"/>
          </a:p>
        </p:txBody>
      </p:sp>
      <p:sp>
        <p:nvSpPr>
          <p:cNvPr id="4" name="Alt Başlık 3"/>
          <p:cNvSpPr>
            <a:spLocks noGrp="1"/>
          </p:cNvSpPr>
          <p:nvPr>
            <p:ph type="subTitle" idx="1"/>
          </p:nvPr>
        </p:nvSpPr>
        <p:spPr/>
        <p:txBody>
          <a:bodyPr/>
          <a:lstStyle/>
          <a:p>
            <a:endParaRPr lang="tr-TR" dirty="0"/>
          </a:p>
        </p:txBody>
      </p:sp>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20" y="3140968"/>
            <a:ext cx="8663947" cy="6497960"/>
          </a:xfrm>
          <a:prstGeom prst="rect">
            <a:avLst/>
          </a:prstGeom>
        </p:spPr>
      </p:pic>
    </p:spTree>
    <p:extLst>
      <p:ext uri="{BB962C8B-B14F-4D97-AF65-F5344CB8AC3E}">
        <p14:creationId xmlns:p14="http://schemas.microsoft.com/office/powerpoint/2010/main" val="1185794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43608" y="2274839"/>
            <a:ext cx="7488832" cy="2554545"/>
          </a:xfrm>
          <a:prstGeom prst="rect">
            <a:avLst/>
          </a:prstGeom>
        </p:spPr>
        <p:txBody>
          <a:bodyPr wrap="square">
            <a:spAutoFit/>
          </a:bodyPr>
          <a:lstStyle/>
          <a:p>
            <a:r>
              <a:rPr lang="tr-TR" sz="2000" dirty="0"/>
              <a:t>Buna göre tek başına veya bağlı ortaklıkları ve iştirakleriyle birlikte</a:t>
            </a:r>
            <a:r>
              <a:rPr lang="tr-TR" sz="2000" dirty="0" smtClean="0"/>
              <a:t>;</a:t>
            </a:r>
          </a:p>
          <a:p>
            <a:endParaRPr lang="tr-TR" sz="2000" dirty="0"/>
          </a:p>
          <a:p>
            <a:r>
              <a:rPr lang="tr-TR" sz="2000" dirty="0"/>
              <a:t>· 50 Milyon TL ve üstü aktif toplamı,</a:t>
            </a:r>
          </a:p>
          <a:p>
            <a:r>
              <a:rPr lang="tr-TR" sz="2000" dirty="0"/>
              <a:t>· 100 Milyon TL ve üstü yıllık net satış hasılatı,</a:t>
            </a:r>
          </a:p>
          <a:p>
            <a:r>
              <a:rPr lang="tr-TR" sz="2000" dirty="0"/>
              <a:t>· 200 ve üstü çalışan sayısı</a:t>
            </a:r>
            <a:r>
              <a:rPr lang="tr-TR" sz="2000" dirty="0" smtClean="0"/>
              <a:t>,</a:t>
            </a:r>
          </a:p>
          <a:p>
            <a:endParaRPr lang="tr-TR" sz="2000" dirty="0"/>
          </a:p>
          <a:p>
            <a:r>
              <a:rPr lang="tr-TR" sz="2000" dirty="0"/>
              <a:t>ölçütlerinden 2013 ve 2014 yıllarında herhangi ikisini sağlayan şirketler </a:t>
            </a:r>
            <a:r>
              <a:rPr lang="tr-TR" sz="2000" dirty="0" smtClean="0"/>
              <a:t>2015 yılında Bağımsız </a:t>
            </a:r>
            <a:r>
              <a:rPr lang="tr-TR" sz="2000" dirty="0"/>
              <a:t>Denetim kapsamına alınmışlardır.</a:t>
            </a:r>
          </a:p>
        </p:txBody>
      </p:sp>
      <p:pic>
        <p:nvPicPr>
          <p:cNvPr id="3"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2082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15616" y="1859341"/>
            <a:ext cx="7128792" cy="2862322"/>
          </a:xfrm>
          <a:prstGeom prst="rect">
            <a:avLst/>
          </a:prstGeom>
        </p:spPr>
        <p:txBody>
          <a:bodyPr wrap="square">
            <a:spAutoFit/>
          </a:bodyPr>
          <a:lstStyle/>
          <a:p>
            <a:r>
              <a:rPr lang="tr-TR" sz="2000" dirty="0"/>
              <a:t>Bağımsız Denetime tabi olmaya ilişkin kriterleri aşağı çeken karar, Türkiye'de bağımsız denetime tabi şirket kapsamını önemli ölçüde genişletmiştir.</a:t>
            </a:r>
          </a:p>
          <a:p>
            <a:endParaRPr lang="tr-TR" sz="2000" dirty="0" smtClean="0"/>
          </a:p>
          <a:p>
            <a:r>
              <a:rPr lang="tr-TR" sz="2000" dirty="0" smtClean="0"/>
              <a:t>Şirket </a:t>
            </a:r>
            <a:r>
              <a:rPr lang="tr-TR" sz="2000" dirty="0"/>
              <a:t>sahipleri, şirket yöneticileri Türk Ticaret Kanunu’nun getirdiği </a:t>
            </a:r>
            <a:r>
              <a:rPr lang="tr-TR" sz="2000" dirty="0" smtClean="0"/>
              <a:t> </a:t>
            </a:r>
            <a:r>
              <a:rPr lang="tr-TR" sz="2000" dirty="0"/>
              <a:t>zorunluluk olarak değil de bağımsız denetimi, şirketlerinin gerçekten kurumsallaşmasında, şirket değerlerini yükseltmesinde çok önemli bir sürece girdiklerinin farkına vararak hareket etmeliler.</a:t>
            </a:r>
          </a:p>
        </p:txBody>
      </p:sp>
      <p:pic>
        <p:nvPicPr>
          <p:cNvPr id="3"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2933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43608" y="2413339"/>
            <a:ext cx="6768752" cy="2246769"/>
          </a:xfrm>
          <a:prstGeom prst="rect">
            <a:avLst/>
          </a:prstGeom>
        </p:spPr>
        <p:txBody>
          <a:bodyPr wrap="square">
            <a:spAutoFit/>
          </a:bodyPr>
          <a:lstStyle/>
          <a:p>
            <a:r>
              <a:rPr lang="tr-TR" sz="2000" b="1" dirty="0"/>
              <a:t>Neden bağımsız denetim</a:t>
            </a:r>
            <a:r>
              <a:rPr lang="tr-TR" sz="2000" b="1" dirty="0" smtClean="0"/>
              <a:t>?</a:t>
            </a:r>
          </a:p>
          <a:p>
            <a:endParaRPr lang="tr-TR" sz="2000" dirty="0"/>
          </a:p>
          <a:p>
            <a:r>
              <a:rPr lang="tr-TR" sz="2000" dirty="0"/>
              <a:t>Bağımsız denetim kanunların, yönetmeliklerin, standartların işletmelere dayattığı bir zorunluluk değil aksine günümüz işletmeleri için vazgeçilemez bir ihtiyaçtır. Şeffaf, açık ve anlaşılır bilgi en değerli bilgidir ve bu da ancak bağımsız denetimle mümkündür.</a:t>
            </a:r>
          </a:p>
        </p:txBody>
      </p:sp>
      <p:pic>
        <p:nvPicPr>
          <p:cNvPr id="3"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240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87624" y="2274839"/>
            <a:ext cx="5670376" cy="2862322"/>
          </a:xfrm>
          <a:prstGeom prst="rect">
            <a:avLst/>
          </a:prstGeom>
        </p:spPr>
        <p:txBody>
          <a:bodyPr wrap="square">
            <a:spAutoFit/>
          </a:bodyPr>
          <a:lstStyle/>
          <a:p>
            <a:r>
              <a:rPr lang="tr-TR" sz="2000" dirty="0"/>
              <a:t>Aşağıda sayılan gruplara doğru ve güvenilir bilgi sağlamak için bağımsız denetim gereklidir</a:t>
            </a:r>
            <a:r>
              <a:rPr lang="tr-TR" sz="2000" dirty="0" smtClean="0"/>
              <a:t>:</a:t>
            </a:r>
          </a:p>
          <a:p>
            <a:endParaRPr lang="tr-TR" sz="2000" dirty="0"/>
          </a:p>
          <a:p>
            <a:pPr marL="285750" lvl="0" indent="-285750">
              <a:buFont typeface="Arial" panose="020B0604020202020204" pitchFamily="34" charset="0"/>
              <a:buChar char="•"/>
            </a:pPr>
            <a:r>
              <a:rPr lang="tr-TR" sz="2000" dirty="0" smtClean="0"/>
              <a:t>Şirket </a:t>
            </a:r>
            <a:r>
              <a:rPr lang="tr-TR" sz="2000" dirty="0"/>
              <a:t>Yönetimi</a:t>
            </a:r>
          </a:p>
          <a:p>
            <a:pPr marL="285750" lvl="0" indent="-285750">
              <a:buFont typeface="Arial" panose="020B0604020202020204" pitchFamily="34" charset="0"/>
              <a:buChar char="•"/>
            </a:pPr>
            <a:r>
              <a:rPr lang="tr-TR" sz="2000" dirty="0"/>
              <a:t>Hissedarlar</a:t>
            </a:r>
          </a:p>
          <a:p>
            <a:pPr marL="285750" lvl="0" indent="-285750">
              <a:buFont typeface="Arial" panose="020B0604020202020204" pitchFamily="34" charset="0"/>
              <a:buChar char="•"/>
            </a:pPr>
            <a:r>
              <a:rPr lang="tr-TR" sz="2000" dirty="0"/>
              <a:t>Çalışanlar</a:t>
            </a:r>
          </a:p>
          <a:p>
            <a:pPr marL="285750" lvl="0" indent="-285750">
              <a:buFont typeface="Arial" panose="020B0604020202020204" pitchFamily="34" charset="0"/>
              <a:buChar char="•"/>
            </a:pPr>
            <a:r>
              <a:rPr lang="tr-TR" sz="2000" dirty="0"/>
              <a:t>Kredi Verenler</a:t>
            </a:r>
          </a:p>
          <a:p>
            <a:pPr marL="285750" lvl="0" indent="-285750">
              <a:buFont typeface="Arial" panose="020B0604020202020204" pitchFamily="34" charset="0"/>
              <a:buChar char="•"/>
            </a:pPr>
            <a:r>
              <a:rPr lang="tr-TR" sz="2000" dirty="0"/>
              <a:t>Yatırımcılar</a:t>
            </a:r>
          </a:p>
          <a:p>
            <a:pPr marL="285750" lvl="0" indent="-285750">
              <a:buFont typeface="Arial" panose="020B0604020202020204" pitchFamily="34" charset="0"/>
              <a:buChar char="•"/>
            </a:pPr>
            <a:r>
              <a:rPr lang="tr-TR" sz="2000" dirty="0"/>
              <a:t>Kamu kurumları (BDDK, SPK, </a:t>
            </a:r>
            <a:r>
              <a:rPr lang="tr-TR" sz="2000" dirty="0" smtClean="0"/>
              <a:t>KGK vb.)</a:t>
            </a:r>
            <a:endParaRPr lang="tr-TR" sz="2000" dirty="0"/>
          </a:p>
        </p:txBody>
      </p:sp>
      <p:pic>
        <p:nvPicPr>
          <p:cNvPr id="3"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9401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15616" y="1628800"/>
            <a:ext cx="7344816" cy="4093428"/>
          </a:xfrm>
          <a:prstGeom prst="rect">
            <a:avLst/>
          </a:prstGeom>
        </p:spPr>
        <p:txBody>
          <a:bodyPr wrap="square">
            <a:spAutoFit/>
          </a:bodyPr>
          <a:lstStyle/>
          <a:p>
            <a:r>
              <a:rPr lang="tr-TR" sz="2000" b="1" dirty="0"/>
              <a:t>Bağımsız denetimin faydaları nelerdir?</a:t>
            </a:r>
            <a:endParaRPr lang="tr-TR" sz="2000" dirty="0"/>
          </a:p>
          <a:p>
            <a:r>
              <a:rPr lang="tr-TR" sz="2000" dirty="0"/>
              <a:t>Bağımsız denetimin, hem denetlenen firmaya, hem de kamuya ve devlete yararları söz konusudur.</a:t>
            </a:r>
          </a:p>
          <a:p>
            <a:pPr marL="285750" lvl="0" indent="-285750">
              <a:buFont typeface="Arial" panose="020B0604020202020204" pitchFamily="34" charset="0"/>
              <a:buChar char="•"/>
            </a:pPr>
            <a:r>
              <a:rPr lang="tr-TR" sz="2000" dirty="0"/>
              <a:t>Yönetime doğru bilgi akışı sağlar.</a:t>
            </a:r>
          </a:p>
          <a:p>
            <a:pPr marL="285750" lvl="0" indent="-285750">
              <a:buFont typeface="Arial" panose="020B0604020202020204" pitchFamily="34" charset="0"/>
              <a:buChar char="•"/>
            </a:pPr>
            <a:r>
              <a:rPr lang="tr-TR" sz="2000" dirty="0"/>
              <a:t>Yönetime mali tablolarla ilgili olarak tahmin ve analiz yapmasında, geleceğe ait sağlıklı kararlar almasında yardımcı olur.</a:t>
            </a:r>
          </a:p>
          <a:p>
            <a:pPr marL="285750" lvl="0" indent="-285750">
              <a:buFont typeface="Arial" panose="020B0604020202020204" pitchFamily="34" charset="0"/>
              <a:buChar char="•"/>
            </a:pPr>
            <a:r>
              <a:rPr lang="tr-TR" sz="2000" dirty="0"/>
              <a:t>Finansal tabloların gerçeği yansıtıp yansıtmadığını gösterir.</a:t>
            </a:r>
          </a:p>
          <a:p>
            <a:pPr marL="285750" lvl="0" indent="-285750">
              <a:buFont typeface="Arial" panose="020B0604020202020204" pitchFamily="34" charset="0"/>
              <a:buChar char="•"/>
            </a:pPr>
            <a:r>
              <a:rPr lang="tr-TR" sz="2000" dirty="0"/>
              <a:t>İşletme yönetimi ve çalışanlarının hile yapmasının önlenmesine yardımcı olur.</a:t>
            </a:r>
          </a:p>
          <a:p>
            <a:pPr marL="285750" lvl="0" indent="-285750">
              <a:buFont typeface="Arial" panose="020B0604020202020204" pitchFamily="34" charset="0"/>
              <a:buChar char="•"/>
            </a:pPr>
            <a:r>
              <a:rPr lang="tr-TR" sz="2000" dirty="0"/>
              <a:t>Bağımsız denetimden geçmiş mali tablolar ile işletmenin düşük maliyetli finansman bulması kolaylaşır.</a:t>
            </a:r>
          </a:p>
          <a:p>
            <a:pPr marL="285750" lvl="0" indent="-285750">
              <a:buFont typeface="Arial" panose="020B0604020202020204" pitchFamily="34" charset="0"/>
              <a:buChar char="•"/>
            </a:pPr>
            <a:r>
              <a:rPr lang="tr-TR" sz="2000" dirty="0"/>
              <a:t>Bağımsız dış denetimden geçen bir şirkette tüm ortakların haklan daha iyi korunmuş olur.</a:t>
            </a:r>
          </a:p>
        </p:txBody>
      </p:sp>
      <p:pic>
        <p:nvPicPr>
          <p:cNvPr id="1026"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6150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1043608" y="2551837"/>
            <a:ext cx="7056784" cy="1938992"/>
          </a:xfrm>
          <a:prstGeom prst="rect">
            <a:avLst/>
          </a:prstGeom>
        </p:spPr>
        <p:txBody>
          <a:bodyPr wrap="square">
            <a:spAutoFit/>
          </a:bodyPr>
          <a:lstStyle/>
          <a:p>
            <a:r>
              <a:rPr lang="tr-TR" sz="2000" b="1" u="sng" dirty="0"/>
              <a:t>Tek bağımsız denetçinin denetim yapabilmesi: </a:t>
            </a:r>
            <a:endParaRPr lang="tr-TR" sz="2000" b="1" u="sng" dirty="0" smtClean="0"/>
          </a:p>
          <a:p>
            <a:endParaRPr lang="tr-TR" sz="2000" dirty="0"/>
          </a:p>
          <a:p>
            <a:r>
              <a:rPr lang="tr-TR" sz="2000" dirty="0"/>
              <a:t>26.12.2012 tarihli 28509 sayılı resmi gazetede yayımlanan bağımsız denetim yönetmeliğine göre şirketleşenler dışında, tek başına çalışan bağımsız denetçiler de bu şirketlerin bağımsız denetimini üstlenebileceklerdir.</a:t>
            </a:r>
          </a:p>
        </p:txBody>
      </p:sp>
    </p:spTree>
    <p:extLst>
      <p:ext uri="{BB962C8B-B14F-4D97-AF65-F5344CB8AC3E}">
        <p14:creationId xmlns:p14="http://schemas.microsoft.com/office/powerpoint/2010/main" val="2482777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7\Desktop\HEDİYE--TIĞOĞLU 06.03.2015\DURUM BAĞ.DEN.YMM A.Ş\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39" y="188640"/>
            <a:ext cx="8485715" cy="122899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899591" y="1556793"/>
            <a:ext cx="7879261" cy="4708981"/>
          </a:xfrm>
          <a:prstGeom prst="rect">
            <a:avLst/>
          </a:prstGeom>
        </p:spPr>
        <p:txBody>
          <a:bodyPr wrap="square">
            <a:spAutoFit/>
          </a:bodyPr>
          <a:lstStyle/>
          <a:p>
            <a:r>
              <a:rPr lang="tr-TR" sz="2000" b="1" u="sng" dirty="0"/>
              <a:t>Şirket halindeki denetçilerin denetim yapabilmesi: </a:t>
            </a:r>
            <a:endParaRPr lang="tr-TR" sz="2000" b="1" u="sng" dirty="0" smtClean="0"/>
          </a:p>
          <a:p>
            <a:endParaRPr lang="tr-TR" sz="2000" dirty="0"/>
          </a:p>
          <a:p>
            <a:r>
              <a:rPr lang="tr-TR" sz="2000" dirty="0"/>
              <a:t>Yukarıda belirtilen bağımsız denetim yönetmeliğine göre </a:t>
            </a:r>
            <a:r>
              <a:rPr lang="tr-TR" sz="2000" dirty="0" smtClean="0"/>
              <a:t>KAYİK’ </a:t>
            </a:r>
            <a:r>
              <a:rPr lang="tr-TR" sz="2000" dirty="0" err="1" smtClean="0"/>
              <a:t>lerin</a:t>
            </a:r>
            <a:r>
              <a:rPr lang="tr-TR" sz="2000" dirty="0" smtClean="0"/>
              <a:t> </a:t>
            </a:r>
            <a:r>
              <a:rPr lang="tr-TR" sz="2000" dirty="0"/>
              <a:t>(kamu yararını ilgilendiren kuruluşlar) ve faaliyet alanları, işletme büyüklükleri, çalışan sayısı ve benzeri ölçütlere göre kurumca belirlenen işletmelerin denetimi yalnızca denetim kuruluşları tarafından yapılır.</a:t>
            </a:r>
          </a:p>
          <a:p>
            <a:endParaRPr lang="tr-TR" sz="2000" dirty="0" smtClean="0"/>
          </a:p>
          <a:p>
            <a:r>
              <a:rPr lang="tr-TR" sz="2000" dirty="0" smtClean="0"/>
              <a:t>Bugüne </a:t>
            </a:r>
            <a:r>
              <a:rPr lang="tr-TR" sz="2000" dirty="0"/>
              <a:t>kadar 23.01.2013 tarih ve 28537 sayılı resmi gazetede yayımlanan 2012/4213 sayılı karar eki (I) sayılı listedeki kuruluşların bağımsız denetimi, bağımsız denetim şirketleri tarafından yapılacağı, diğerlerinin ise tek başına bağımsız denetiminin yapılabileceği açıklanmıştır. </a:t>
            </a:r>
          </a:p>
          <a:p>
            <a:endParaRPr lang="tr-TR" sz="2000" dirty="0" smtClean="0"/>
          </a:p>
          <a:p>
            <a:r>
              <a:rPr lang="tr-TR" sz="2000" dirty="0" smtClean="0"/>
              <a:t>Bu </a:t>
            </a:r>
            <a:r>
              <a:rPr lang="tr-TR" sz="2000" dirty="0"/>
              <a:t>karardan </a:t>
            </a:r>
            <a:r>
              <a:rPr lang="tr-TR" sz="2000" dirty="0" smtClean="0"/>
              <a:t>ve 1 Şubat 2015 tarihli Bakanlar Kurulu Kararından sonra</a:t>
            </a:r>
            <a:r>
              <a:rPr lang="tr-TR" sz="2000" dirty="0"/>
              <a:t>, hesaplamalara </a:t>
            </a:r>
            <a:r>
              <a:rPr lang="tr-TR" sz="2000" dirty="0" smtClean="0"/>
              <a:t>göre Bursa </a:t>
            </a:r>
            <a:r>
              <a:rPr lang="tr-TR" sz="2000" dirty="0"/>
              <a:t>ve Balıkesir’de de önemli sayıda şirket bağımsız denetim kapsamına girmiş olacaktır. </a:t>
            </a:r>
          </a:p>
        </p:txBody>
      </p:sp>
    </p:spTree>
    <p:extLst>
      <p:ext uri="{BB962C8B-B14F-4D97-AF65-F5344CB8AC3E}">
        <p14:creationId xmlns:p14="http://schemas.microsoft.com/office/powerpoint/2010/main" val="15292743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çılar">
  <a:themeElements>
    <a:clrScheme name="Açıla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çılar">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çıla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94</TotalTime>
  <Words>1153</Words>
  <Application>Microsoft Office PowerPoint</Application>
  <PresentationFormat>Ekran Gösterisi (4:3)</PresentationFormat>
  <Paragraphs>77</Paragraphs>
  <Slides>22</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22</vt:i4>
      </vt:variant>
    </vt:vector>
  </HeadingPairs>
  <TitlesOfParts>
    <vt:vector size="29" baseType="lpstr">
      <vt:lpstr>Arial</vt:lpstr>
      <vt:lpstr>Calibri</vt:lpstr>
      <vt:lpstr>Franklin Gothic Book</vt:lpstr>
      <vt:lpstr>Franklin Gothic Medium</vt:lpstr>
      <vt:lpstr>Tunga</vt:lpstr>
      <vt:lpstr>Wingdings</vt:lpstr>
      <vt:lpstr>Açılar</vt:lpstr>
      <vt:lpstr>   BAĞIMSIZ DENETİM UYGULAMALARI  Kemal TIĞOĞULLARI Yemİnlİ Malİ Müşavİr &amp; BağImsIz Denetçİ DURUM BAĞIMSIZ DENETİM VE Y.M.M.A.Ş. Yön. Kur. Bşk. Yrd.  BALIKESİR ÜNİVERSİTESİ 11.03.2015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T5</cp:lastModifiedBy>
  <cp:revision>21</cp:revision>
  <dcterms:created xsi:type="dcterms:W3CDTF">2015-03-09T12:14:00Z</dcterms:created>
  <dcterms:modified xsi:type="dcterms:W3CDTF">2015-03-18T10:02:26Z</dcterms:modified>
</cp:coreProperties>
</file>