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5" r:id="rId10"/>
    <p:sldId id="263"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5DD0B19-F74F-4F20-95CB-49754309D3D4}" type="datetimeFigureOut">
              <a:rPr lang="tr-TR" smtClean="0"/>
              <a:t>03.12.2014</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1577138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DD0B19-F74F-4F20-95CB-49754309D3D4}" type="datetimeFigureOut">
              <a:rPr lang="tr-TR" smtClean="0"/>
              <a:t>03.12.2014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909549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DD0B19-F74F-4F20-95CB-49754309D3D4}" type="datetimeFigureOut">
              <a:rPr lang="tr-TR" smtClean="0"/>
              <a:t>03.12.2014</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06CC79-6B5B-43F2-8505-E8C081DC013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36698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5DD0B19-F74F-4F20-95CB-49754309D3D4}" type="datetimeFigureOut">
              <a:rPr lang="tr-TR" smtClean="0"/>
              <a:t>03.12.2014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42197939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5DD0B19-F74F-4F20-95CB-49754309D3D4}" type="datetimeFigureOut">
              <a:rPr lang="tr-TR" smtClean="0"/>
              <a:t>03.12.2014</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06CC79-6B5B-43F2-8505-E8C081DC013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04966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5DD0B19-F74F-4F20-95CB-49754309D3D4}" type="datetimeFigureOut">
              <a:rPr lang="tr-TR" smtClean="0"/>
              <a:t>03.12.2014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39946126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DD0B19-F74F-4F20-95CB-49754309D3D4}" type="datetimeFigureOut">
              <a:rPr lang="tr-TR" smtClean="0"/>
              <a:t>03.12.2014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3624986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DD0B19-F74F-4F20-95CB-49754309D3D4}" type="datetimeFigureOut">
              <a:rPr lang="tr-TR" smtClean="0"/>
              <a:t>03.12.2014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1270574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DD0B19-F74F-4F20-95CB-49754309D3D4}" type="datetimeFigureOut">
              <a:rPr lang="tr-TR" smtClean="0"/>
              <a:t>03.12.2014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1771034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DD0B19-F74F-4F20-95CB-49754309D3D4}" type="datetimeFigureOut">
              <a:rPr lang="tr-TR" smtClean="0"/>
              <a:t>03.12.2014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4140631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DD0B19-F74F-4F20-95CB-49754309D3D4}" type="datetimeFigureOut">
              <a:rPr lang="tr-TR" smtClean="0"/>
              <a:t>03.12.2014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2707798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5DD0B19-F74F-4F20-95CB-49754309D3D4}" type="datetimeFigureOut">
              <a:rPr lang="tr-TR" smtClean="0"/>
              <a:t>03.12.2014</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1980962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DD0B19-F74F-4F20-95CB-49754309D3D4}" type="datetimeFigureOut">
              <a:rPr lang="tr-TR" smtClean="0"/>
              <a:t>03.12.2014</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1224539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D0B19-F74F-4F20-95CB-49754309D3D4}" type="datetimeFigureOut">
              <a:rPr lang="tr-TR" smtClean="0"/>
              <a:t>03.12.2014</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3203026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5DD0B19-F74F-4F20-95CB-49754309D3D4}" type="datetimeFigureOut">
              <a:rPr lang="tr-TR" smtClean="0"/>
              <a:t>03.12.2014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2400042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5DD0B19-F74F-4F20-95CB-49754309D3D4}" type="datetimeFigureOut">
              <a:rPr lang="tr-TR" smtClean="0"/>
              <a:t>03.12.2014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06CC79-6B5B-43F2-8505-E8C081DC013E}" type="slidenum">
              <a:rPr lang="tr-TR" smtClean="0"/>
              <a:t>‹#›</a:t>
            </a:fld>
            <a:endParaRPr lang="tr-TR"/>
          </a:p>
        </p:txBody>
      </p:sp>
    </p:spTree>
    <p:extLst>
      <p:ext uri="{BB962C8B-B14F-4D97-AF65-F5344CB8AC3E}">
        <p14:creationId xmlns:p14="http://schemas.microsoft.com/office/powerpoint/2010/main" val="2965169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5DD0B19-F74F-4F20-95CB-49754309D3D4}" type="datetimeFigureOut">
              <a:rPr lang="tr-TR" smtClean="0"/>
              <a:t>03.12.2014</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06CC79-6B5B-43F2-8505-E8C081DC013E}" type="slidenum">
              <a:rPr lang="tr-TR" smtClean="0"/>
              <a:t>‹#›</a:t>
            </a:fld>
            <a:endParaRPr lang="tr-TR"/>
          </a:p>
        </p:txBody>
      </p:sp>
    </p:spTree>
    <p:extLst>
      <p:ext uri="{BB962C8B-B14F-4D97-AF65-F5344CB8AC3E}">
        <p14:creationId xmlns:p14="http://schemas.microsoft.com/office/powerpoint/2010/main" val="4293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alomaliye.com/kasim_06/vuk_363.htm" TargetMode="External"/><Relationship Id="rId3" Type="http://schemas.openxmlformats.org/officeDocument/2006/relationships/hyperlink" Target="http://www.alomaliye.com/2011/vuk_genel_tebligi_410.htm" TargetMode="External"/><Relationship Id="rId7" Type="http://schemas.openxmlformats.org/officeDocument/2006/relationships/hyperlink" Target="http://www.alomaliye.com/2007/vuk_377.htm" TargetMode="External"/><Relationship Id="rId2" Type="http://schemas.openxmlformats.org/officeDocument/2006/relationships/hyperlink" Target="http://www.alomaliye.com/2012/vergi-usul-kanunu-tebligi-419.htm" TargetMode="External"/><Relationship Id="rId1" Type="http://schemas.openxmlformats.org/officeDocument/2006/relationships/slideLayout" Target="../slideLayouts/slideLayout2.xml"/><Relationship Id="rId6" Type="http://schemas.openxmlformats.org/officeDocument/2006/relationships/hyperlink" Target="http://www.alomaliye.com/2008/vuk_388.htm" TargetMode="External"/><Relationship Id="rId5" Type="http://schemas.openxmlformats.org/officeDocument/2006/relationships/hyperlink" Target="http://www.alomaliye.com/2009/vuk_392.htm" TargetMode="External"/><Relationship Id="rId4" Type="http://schemas.openxmlformats.org/officeDocument/2006/relationships/hyperlink" Target="http://www.alomaliye.com/2010/vuk_401.htm" TargetMode="External"/><Relationship Id="rId9" Type="http://schemas.openxmlformats.org/officeDocument/2006/relationships/hyperlink" Target="http://www.alomaliye.com/kasim_05/vuk_353.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1.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2700" dirty="0"/>
              <a:t>PEMBE RUJ KULLANACAĞINI ZANNEDERKEN KIRMIZI ACI BİBER KULLANMAK </a:t>
            </a:r>
            <a:br>
              <a:rPr lang="tr-TR" sz="2700" dirty="0"/>
            </a:br>
            <a:r>
              <a:rPr lang="tr-TR" sz="2700" dirty="0"/>
              <a:t>VEYA 6552 SAYILI </a:t>
            </a:r>
            <a:r>
              <a:rPr lang="tr-TR" sz="2700" dirty="0" smtClean="0"/>
              <a:t> </a:t>
            </a:r>
            <a:r>
              <a:rPr lang="tr-TR" sz="2700" dirty="0"/>
              <a:t>AF YASASINDAN SONRA BORCA BATIK BİLANÇOLARI DÜZELTELİM</a:t>
            </a:r>
            <a:r>
              <a:rPr lang="tr-TR" dirty="0"/>
              <a:t/>
            </a:r>
            <a:br>
              <a:rPr lang="tr-TR" dirty="0"/>
            </a:br>
            <a:endParaRPr lang="tr-TR" dirty="0"/>
          </a:p>
        </p:txBody>
      </p:sp>
      <p:sp>
        <p:nvSpPr>
          <p:cNvPr id="3" name="Alt Başlık 2"/>
          <p:cNvSpPr>
            <a:spLocks noGrp="1"/>
          </p:cNvSpPr>
          <p:nvPr>
            <p:ph type="subTitle" idx="1"/>
          </p:nvPr>
        </p:nvSpPr>
        <p:spPr/>
        <p:txBody>
          <a:bodyPr>
            <a:normAutofit/>
          </a:bodyPr>
          <a:lstStyle/>
          <a:p>
            <a:pPr algn="l"/>
            <a:endParaRPr lang="tr-TR" sz="2800" dirty="0" smtClean="0"/>
          </a:p>
          <a:p>
            <a:pPr algn="l"/>
            <a:r>
              <a:rPr lang="tr-TR" sz="2800" dirty="0" smtClean="0"/>
              <a:t>Ne  demek istiyoruz acaba?</a:t>
            </a:r>
          </a:p>
          <a:p>
            <a:pPr algn="l"/>
            <a:endParaRPr lang="tr-TR" sz="2800" dirty="0"/>
          </a:p>
        </p:txBody>
      </p:sp>
    </p:spTree>
    <p:extLst>
      <p:ext uri="{BB962C8B-B14F-4D97-AF65-F5344CB8AC3E}">
        <p14:creationId xmlns:p14="http://schemas.microsoft.com/office/powerpoint/2010/main" val="4012336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88950"/>
            <a:ext cx="10515600" cy="1325563"/>
          </a:xfrm>
        </p:spPr>
        <p:txBody>
          <a:bodyPr/>
          <a:lstStyle/>
          <a:p>
            <a:r>
              <a:rPr lang="tr-TR" dirty="0" smtClean="0"/>
              <a:t>2004 enflasyon düzeltmesinden sonra son 10 yıllık enflasyon, toplam olarak ne oldu?</a:t>
            </a:r>
            <a:endParaRPr lang="tr-TR" dirty="0"/>
          </a:p>
        </p:txBody>
      </p:sp>
      <p:sp>
        <p:nvSpPr>
          <p:cNvPr id="3" name="İçerik Yer Tutucusu 2"/>
          <p:cNvSpPr>
            <a:spLocks noGrp="1"/>
          </p:cNvSpPr>
          <p:nvPr>
            <p:ph idx="1"/>
          </p:nvPr>
        </p:nvSpPr>
        <p:spPr>
          <a:xfrm>
            <a:off x="838200" y="2235199"/>
            <a:ext cx="10515600" cy="3941763"/>
          </a:xfrm>
        </p:spPr>
        <p:txBody>
          <a:bodyPr/>
          <a:lstStyle/>
          <a:p>
            <a:endParaRPr lang="tr-TR" dirty="0" smtClean="0"/>
          </a:p>
          <a:p>
            <a:endParaRPr lang="tr-TR" dirty="0"/>
          </a:p>
        </p:txBody>
      </p:sp>
      <p:graphicFrame>
        <p:nvGraphicFramePr>
          <p:cNvPr id="6" name="Tablo 5"/>
          <p:cNvGraphicFramePr>
            <a:graphicFrameLocks noGrp="1"/>
          </p:cNvGraphicFramePr>
          <p:nvPr>
            <p:extLst>
              <p:ext uri="{D42A27DB-BD31-4B8C-83A1-F6EECF244321}">
                <p14:modId xmlns:p14="http://schemas.microsoft.com/office/powerpoint/2010/main" val="1289533811"/>
              </p:ext>
            </p:extLst>
          </p:nvPr>
        </p:nvGraphicFramePr>
        <p:xfrm>
          <a:off x="2870200" y="2235204"/>
          <a:ext cx="5842000" cy="3187701"/>
        </p:xfrm>
        <a:graphic>
          <a:graphicData uri="http://schemas.openxmlformats.org/drawingml/2006/table">
            <a:tbl>
              <a:tblPr firstRow="1" firstCol="1" bandRow="1">
                <a:tableStyleId>{5C22544A-7EE6-4342-B048-85BDC9FD1C3A}</a:tableStyleId>
              </a:tblPr>
              <a:tblGrid>
                <a:gridCol w="4592690"/>
                <a:gridCol w="1249310"/>
              </a:tblGrid>
              <a:tr h="289791">
                <a:tc>
                  <a:txBody>
                    <a:bodyPr/>
                    <a:lstStyle/>
                    <a:p>
                      <a:pPr>
                        <a:lnSpc>
                          <a:spcPct val="107000"/>
                        </a:lnSpc>
                        <a:spcAft>
                          <a:spcPts val="0"/>
                        </a:spcAft>
                      </a:pPr>
                      <a:r>
                        <a:rPr lang="tr-TR" sz="1200" dirty="0">
                          <a:effectLst/>
                        </a:rPr>
                        <a:t>2014 Eylül sonu yeniden değerleme oranı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dirty="0">
                          <a:effectLst/>
                        </a:rPr>
                        <a:t>%8,59</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289791">
                <a:tc>
                  <a:txBody>
                    <a:bodyPr/>
                    <a:lstStyle/>
                    <a:p>
                      <a:pPr>
                        <a:lnSpc>
                          <a:spcPct val="107000"/>
                        </a:lnSpc>
                        <a:spcAft>
                          <a:spcPts val="0"/>
                        </a:spcAft>
                      </a:pPr>
                      <a:r>
                        <a:rPr lang="tr-TR" sz="1200" dirty="0">
                          <a:effectLst/>
                        </a:rPr>
                        <a:t>2013 yılı yeniden değerleme oranı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a:effectLst/>
                        </a:rPr>
                        <a:t>%3,93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289791">
                <a:tc>
                  <a:txBody>
                    <a:bodyPr/>
                    <a:lstStyle/>
                    <a:p>
                      <a:pPr>
                        <a:lnSpc>
                          <a:spcPct val="107000"/>
                        </a:lnSpc>
                        <a:spcAft>
                          <a:spcPts val="0"/>
                        </a:spcAft>
                      </a:pPr>
                      <a:r>
                        <a:rPr lang="tr-TR" sz="1200" dirty="0">
                          <a:effectLst/>
                        </a:rPr>
                        <a:t>2012 yılı yeniden değerleme oranı (</a:t>
                      </a:r>
                      <a:r>
                        <a:rPr lang="tr-TR" sz="1200" u="none" strike="noStrike" dirty="0">
                          <a:effectLst/>
                          <a:hlinkClick r:id="rId2"/>
                        </a:rPr>
                        <a:t>VUK genel tebliği No:419)</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a:effectLst/>
                        </a:rPr>
                        <a:t>% 7,80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289791">
                <a:tc>
                  <a:txBody>
                    <a:bodyPr/>
                    <a:lstStyle/>
                    <a:p>
                      <a:pPr>
                        <a:lnSpc>
                          <a:spcPct val="107000"/>
                        </a:lnSpc>
                        <a:spcAft>
                          <a:spcPts val="0"/>
                        </a:spcAft>
                      </a:pPr>
                      <a:r>
                        <a:rPr lang="tr-TR" sz="1200" dirty="0">
                          <a:effectLst/>
                        </a:rPr>
                        <a:t>2011 yılı yeniden değerleme </a:t>
                      </a:r>
                      <a:r>
                        <a:rPr lang="tr-TR" sz="1200" dirty="0">
                          <a:solidFill>
                            <a:srgbClr val="00B050"/>
                          </a:solidFill>
                          <a:effectLst/>
                        </a:rPr>
                        <a:t>oranı</a:t>
                      </a:r>
                      <a:r>
                        <a:rPr lang="tr-TR" sz="1200" dirty="0">
                          <a:effectLst/>
                        </a:rPr>
                        <a:t> (</a:t>
                      </a:r>
                      <a:r>
                        <a:rPr lang="tr-TR" sz="1200" u="none" strike="noStrike" dirty="0">
                          <a:effectLst/>
                          <a:hlinkClick r:id="rId3"/>
                        </a:rPr>
                        <a:t>VUK genel tebliği No:410)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a:effectLst/>
                        </a:rPr>
                        <a:t>% 10,26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289791">
                <a:tc>
                  <a:txBody>
                    <a:bodyPr/>
                    <a:lstStyle/>
                    <a:p>
                      <a:pPr>
                        <a:lnSpc>
                          <a:spcPct val="107000"/>
                        </a:lnSpc>
                        <a:spcAft>
                          <a:spcPts val="0"/>
                        </a:spcAft>
                      </a:pPr>
                      <a:r>
                        <a:rPr lang="tr-TR" sz="1200">
                          <a:effectLst/>
                        </a:rPr>
                        <a:t>2010 yılı yeniden değerleme oranı (</a:t>
                      </a:r>
                      <a:r>
                        <a:rPr lang="tr-TR" sz="1200" u="none" strike="noStrike">
                          <a:effectLst/>
                          <a:hlinkClick r:id="rId4"/>
                        </a:rPr>
                        <a:t>VUK genel tebliği No:401)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a:effectLst/>
                        </a:rPr>
                        <a:t>% 7,7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289791">
                <a:tc>
                  <a:txBody>
                    <a:bodyPr/>
                    <a:lstStyle/>
                    <a:p>
                      <a:pPr>
                        <a:lnSpc>
                          <a:spcPct val="107000"/>
                        </a:lnSpc>
                        <a:spcAft>
                          <a:spcPts val="0"/>
                        </a:spcAft>
                      </a:pPr>
                      <a:r>
                        <a:rPr lang="tr-TR" sz="1200">
                          <a:effectLst/>
                        </a:rPr>
                        <a:t>2009 yılı yeniden değerleme oranı (</a:t>
                      </a:r>
                      <a:r>
                        <a:rPr lang="tr-TR" sz="1200" u="none" strike="noStrike">
                          <a:effectLst/>
                          <a:hlinkClick r:id="rId5"/>
                        </a:rPr>
                        <a:t>VUK genel tebliği No:392)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a:effectLst/>
                        </a:rPr>
                        <a:t>% 2,2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289791">
                <a:tc>
                  <a:txBody>
                    <a:bodyPr/>
                    <a:lstStyle/>
                    <a:p>
                      <a:pPr>
                        <a:lnSpc>
                          <a:spcPct val="107000"/>
                        </a:lnSpc>
                        <a:spcAft>
                          <a:spcPts val="0"/>
                        </a:spcAft>
                      </a:pPr>
                      <a:r>
                        <a:rPr lang="tr-TR" sz="1200" dirty="0">
                          <a:effectLst/>
                        </a:rPr>
                        <a:t>2008 yılı yeniden değerleme oranı (</a:t>
                      </a:r>
                      <a:r>
                        <a:rPr lang="tr-TR" sz="1200" u="none" strike="noStrike" dirty="0">
                          <a:effectLst/>
                          <a:hlinkClick r:id="rId6"/>
                        </a:rPr>
                        <a:t>VUK genel tebliği No:388)</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dirty="0">
                          <a:effectLst/>
                        </a:rPr>
                        <a:t>% 12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289791">
                <a:tc>
                  <a:txBody>
                    <a:bodyPr/>
                    <a:lstStyle/>
                    <a:p>
                      <a:pPr>
                        <a:lnSpc>
                          <a:spcPct val="107000"/>
                        </a:lnSpc>
                        <a:spcAft>
                          <a:spcPts val="0"/>
                        </a:spcAft>
                      </a:pPr>
                      <a:r>
                        <a:rPr lang="tr-TR" sz="1200">
                          <a:effectLst/>
                        </a:rPr>
                        <a:t>2007 yılı yeniden değerleme oranı (</a:t>
                      </a:r>
                      <a:r>
                        <a:rPr lang="tr-TR" sz="1200" u="none" strike="noStrike">
                          <a:effectLst/>
                          <a:hlinkClick r:id="rId7"/>
                        </a:rPr>
                        <a:t>VUK genel tebliği No:377</a:t>
                      </a:r>
                      <a:r>
                        <a:rPr lang="tr-TR" sz="1200">
                          <a:effectLst/>
                        </a:rPr>
                        <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a:effectLst/>
                        </a:rPr>
                        <a:t>% 7.2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289791">
                <a:tc>
                  <a:txBody>
                    <a:bodyPr/>
                    <a:lstStyle/>
                    <a:p>
                      <a:pPr>
                        <a:lnSpc>
                          <a:spcPct val="107000"/>
                        </a:lnSpc>
                        <a:spcAft>
                          <a:spcPts val="0"/>
                        </a:spcAft>
                      </a:pPr>
                      <a:r>
                        <a:rPr lang="tr-TR" sz="1200">
                          <a:effectLst/>
                        </a:rPr>
                        <a:t>2006 yılı yeniden değerleme oranı (</a:t>
                      </a:r>
                      <a:r>
                        <a:rPr lang="tr-TR" sz="1200" u="none" strike="noStrike">
                          <a:effectLst/>
                          <a:hlinkClick r:id="rId8"/>
                        </a:rPr>
                        <a:t>VUK genel tebliği No:363</a:t>
                      </a:r>
                      <a:r>
                        <a:rPr lang="tr-TR" sz="1200">
                          <a:effectLst/>
                        </a:rPr>
                        <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a:effectLst/>
                        </a:rPr>
                        <a:t>% 7.8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289791">
                <a:tc>
                  <a:txBody>
                    <a:bodyPr/>
                    <a:lstStyle/>
                    <a:p>
                      <a:pPr>
                        <a:lnSpc>
                          <a:spcPct val="107000"/>
                        </a:lnSpc>
                        <a:spcAft>
                          <a:spcPts val="0"/>
                        </a:spcAft>
                      </a:pPr>
                      <a:r>
                        <a:rPr lang="tr-TR" sz="1200">
                          <a:effectLst/>
                        </a:rPr>
                        <a:t>2005 yılı yeniden değerleme oranı (</a:t>
                      </a:r>
                      <a:r>
                        <a:rPr lang="tr-TR" sz="1200" u="none" strike="noStrike">
                          <a:effectLst/>
                          <a:hlinkClick r:id="rId9"/>
                        </a:rPr>
                        <a:t>VUK genel tebliği No:353</a:t>
                      </a:r>
                      <a:r>
                        <a:rPr lang="tr-TR" sz="1200">
                          <a:effectLst/>
                        </a:rPr>
                        <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a:effectLst/>
                        </a:rPr>
                        <a:t>% 9.8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289791">
                <a:tc>
                  <a:txBody>
                    <a:bodyPr/>
                    <a:lstStyle/>
                    <a:p>
                      <a:pPr>
                        <a:lnSpc>
                          <a:spcPct val="107000"/>
                        </a:lnSpc>
                        <a:spcAft>
                          <a:spcPts val="0"/>
                        </a:spcAft>
                      </a:pPr>
                      <a:r>
                        <a:rPr lang="tr-TR" sz="1200" dirty="0">
                          <a:effectLst/>
                        </a:rPr>
                        <a:t>2004 yılı yeniden değerleme oranı (VUK genel tebliği No:341)</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800"/>
                        </a:spcAft>
                      </a:pPr>
                      <a:r>
                        <a:rPr lang="tr-TR" sz="1200" dirty="0">
                          <a:effectLst/>
                        </a:rPr>
                        <a:t>% 11.2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2983566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Yeniden değerleme oranları toplamı ne kadardır?</a:t>
            </a:r>
            <a:endParaRPr lang="tr-TR" dirty="0"/>
          </a:p>
        </p:txBody>
      </p:sp>
      <p:sp>
        <p:nvSpPr>
          <p:cNvPr id="3" name="İçerik Yer Tutucusu 2"/>
          <p:cNvSpPr>
            <a:spLocks noGrp="1"/>
          </p:cNvSpPr>
          <p:nvPr>
            <p:ph idx="1"/>
          </p:nvPr>
        </p:nvSpPr>
        <p:spPr/>
        <p:txBody>
          <a:bodyPr/>
          <a:lstStyle/>
          <a:p>
            <a:r>
              <a:rPr lang="tr-TR" dirty="0"/>
              <a:t>Yeniden değerleme oranlarını yıllar itibariyle geometrik dizi artış etkisini bir tarafa bırakarak topladığımızda dahi %88,48 gibi bir orana ulaşıyoruz. Öyle ise bir de yıllar itibariyle tüfe ve tefe enflasyonlarını görelim. </a:t>
            </a:r>
          </a:p>
          <a:p>
            <a:endParaRPr lang="tr-TR" dirty="0"/>
          </a:p>
        </p:txBody>
      </p:sp>
    </p:spTree>
    <p:extLst>
      <p:ext uri="{BB962C8B-B14F-4D97-AF65-F5344CB8AC3E}">
        <p14:creationId xmlns:p14="http://schemas.microsoft.com/office/powerpoint/2010/main" val="2354005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Tüketici ve üretici fiyat endeksi rakamları </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89259208"/>
              </p:ext>
            </p:extLst>
          </p:nvPr>
        </p:nvGraphicFramePr>
        <p:xfrm>
          <a:off x="2476501" y="1866904"/>
          <a:ext cx="7315199" cy="4207109"/>
        </p:xfrm>
        <a:graphic>
          <a:graphicData uri="http://schemas.openxmlformats.org/drawingml/2006/table">
            <a:tbl>
              <a:tblPr firstRow="1" firstCol="1" bandRow="1">
                <a:tableStyleId>{5C22544A-7EE6-4342-B048-85BDC9FD1C3A}</a:tableStyleId>
              </a:tblPr>
              <a:tblGrid>
                <a:gridCol w="742719"/>
                <a:gridCol w="2095403"/>
                <a:gridCol w="1304618"/>
                <a:gridCol w="423430"/>
                <a:gridCol w="218753"/>
                <a:gridCol w="2530276"/>
              </a:tblGrid>
              <a:tr h="300209">
                <a:tc gridSpan="3">
                  <a:txBody>
                    <a:bodyPr/>
                    <a:lstStyle/>
                    <a:p>
                      <a:pPr>
                        <a:lnSpc>
                          <a:spcPct val="107000"/>
                        </a:lnSpc>
                        <a:spcAft>
                          <a:spcPts val="0"/>
                        </a:spcAft>
                      </a:pPr>
                      <a:r>
                        <a:rPr lang="tr-TR" sz="1000" dirty="0">
                          <a:effectLst/>
                        </a:rPr>
                        <a:t>Tüketici Fiyatları Endeks Rakamları (2003=100)</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hMerge="1">
                  <a:txBody>
                    <a:bodyPr/>
                    <a:lstStyle/>
                    <a:p>
                      <a:endParaRPr lang="tr-TR"/>
                    </a:p>
                  </a:txBody>
                  <a:tcPr/>
                </a:tc>
                <a:tc hMerge="1">
                  <a:txBody>
                    <a:bodyPr/>
                    <a:lstStyle/>
                    <a:p>
                      <a:endParaRPr lang="tr-TR"/>
                    </a:p>
                  </a:txBody>
                  <a:tcPr/>
                </a:tc>
                <a:tc gridSpan="3">
                  <a:txBody>
                    <a:bodyPr/>
                    <a:lstStyle/>
                    <a:p>
                      <a:pPr>
                        <a:lnSpc>
                          <a:spcPct val="107000"/>
                        </a:lnSpc>
                        <a:spcAft>
                          <a:spcPts val="0"/>
                        </a:spcAft>
                      </a:pPr>
                      <a:r>
                        <a:rPr lang="tr-TR" sz="1000">
                          <a:effectLst/>
                        </a:rPr>
                        <a:t>Üretici fiyat endeks rakamları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c hMerge="1">
                  <a:txBody>
                    <a:bodyPr/>
                    <a:lstStyle/>
                    <a:p>
                      <a:endParaRPr lang="tr-TR"/>
                    </a:p>
                  </a:txBody>
                  <a:tcPr/>
                </a:tc>
                <a:tc hMerge="1">
                  <a:txBody>
                    <a:bodyPr/>
                    <a:lstStyle/>
                    <a:p>
                      <a:endParaRPr lang="tr-TR"/>
                    </a:p>
                  </a:txBody>
                  <a:tcPr/>
                </a:tc>
              </a:tr>
              <a:tr h="157506">
                <a:tc gridSpan="3">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hMerge="1">
                  <a:txBody>
                    <a:bodyPr/>
                    <a:lstStyle/>
                    <a:p>
                      <a:endParaRPr lang="tr-TR"/>
                    </a:p>
                  </a:txBody>
                  <a:tcPr/>
                </a:tc>
                <a:tc hMerge="1">
                  <a:txBody>
                    <a:bodyPr/>
                    <a:lstStyle/>
                    <a:p>
                      <a:endParaRPr lang="tr-TR"/>
                    </a:p>
                  </a:txBody>
                  <a:tcPr/>
                </a:tc>
                <a:tc gridSpan="3">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c hMerge="1">
                  <a:txBody>
                    <a:bodyPr/>
                    <a:lstStyle/>
                    <a:p>
                      <a:endParaRPr lang="tr-TR"/>
                    </a:p>
                  </a:txBody>
                  <a:tcPr/>
                </a:tc>
                <a:tc hMerge="1">
                  <a:txBody>
                    <a:bodyPr/>
                    <a:lstStyle/>
                    <a:p>
                      <a:endParaRPr lang="tr-TR"/>
                    </a:p>
                  </a:txBody>
                  <a:tcPr/>
                </a:tc>
              </a:tr>
              <a:tr h="157506">
                <a:tc>
                  <a:txBody>
                    <a:bodyPr/>
                    <a:lstStyle/>
                    <a:p>
                      <a:pPr algn="ct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pPr>
                      <a:endParaRPr lang="tr-TR" sz="900">
                        <a:effectLst/>
                        <a:latin typeface="Calibri" panose="020F0502020204030204" pitchFamily="34" charset="0"/>
                      </a:endParaRPr>
                    </a:p>
                  </a:txBody>
                  <a:tcPr marL="35296" marR="35296" marT="0" marB="0" anchor="b"/>
                </a:tc>
                <a:tc>
                  <a:txBody>
                    <a:bodyPr/>
                    <a:lstStyle/>
                    <a:p>
                      <a:pPr algn="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2003</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94,77</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96,99</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2004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104,81</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dirty="0">
                          <a:effectLst/>
                        </a:rPr>
                        <a:t>107,17</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2005</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114,49</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118,64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2006</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123,57</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124,70</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289589">
                <a:tc>
                  <a:txBody>
                    <a:bodyPr/>
                    <a:lstStyle/>
                    <a:p>
                      <a:pPr algn="ctr">
                        <a:lnSpc>
                          <a:spcPct val="107000"/>
                        </a:lnSpc>
                        <a:spcAft>
                          <a:spcPts val="0"/>
                        </a:spcAft>
                      </a:pPr>
                      <a:r>
                        <a:rPr lang="tr-TR" sz="1000">
                          <a:effectLst/>
                        </a:rPr>
                        <a:t>2007</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135,84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136,39</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2008</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146,94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145,18</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2009</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160,90</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156.65</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2010</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174,07</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166,52</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2011</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182,60</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184,51</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2012</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201,98</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205,05</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2013</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216,74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208,90</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r h="300209">
                <a:tc>
                  <a:txBody>
                    <a:bodyPr/>
                    <a:lstStyle/>
                    <a:p>
                      <a:pPr algn="ctr">
                        <a:lnSpc>
                          <a:spcPct val="107000"/>
                        </a:lnSpc>
                        <a:spcAft>
                          <a:spcPts val="0"/>
                        </a:spcAft>
                      </a:pPr>
                      <a:r>
                        <a:rPr lang="tr-TR" sz="1000">
                          <a:effectLst/>
                        </a:rPr>
                        <a:t>2014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a:effectLst/>
                        </a:rPr>
                        <a:t>243,74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Ekim ayı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nSpc>
                          <a:spcPct val="107000"/>
                        </a:lnSpc>
                        <a:spcAft>
                          <a:spcPts val="0"/>
                        </a:spcAft>
                      </a:pPr>
                      <a:r>
                        <a:rPr lang="tr-TR" sz="10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nchor="b"/>
                </a:tc>
                <a:tc>
                  <a:txBody>
                    <a:bodyPr/>
                    <a:lstStyle/>
                    <a:p>
                      <a:pPr algn="r">
                        <a:lnSpc>
                          <a:spcPct val="107000"/>
                        </a:lnSpc>
                        <a:spcAft>
                          <a:spcPts val="0"/>
                        </a:spcAft>
                      </a:pPr>
                      <a:r>
                        <a:rPr lang="tr-TR" sz="1000" dirty="0">
                          <a:effectLst/>
                        </a:rPr>
                        <a:t>237,79</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5296" marR="35296" marT="0" marB="0"/>
                </a:tc>
              </a:tr>
            </a:tbl>
          </a:graphicData>
        </a:graphic>
      </p:graphicFrame>
    </p:spTree>
    <p:extLst>
      <p:ext uri="{BB962C8B-B14F-4D97-AF65-F5344CB8AC3E}">
        <p14:creationId xmlns:p14="http://schemas.microsoft.com/office/powerpoint/2010/main" val="31273305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Fiyat artış oranları ne kadar olmuştur?</a:t>
            </a:r>
            <a:endParaRPr lang="tr-TR" dirty="0"/>
          </a:p>
        </p:txBody>
      </p:sp>
      <p:sp>
        <p:nvSpPr>
          <p:cNvPr id="3" name="İçerik Yer Tutucusu 2"/>
          <p:cNvSpPr>
            <a:spLocks noGrp="1"/>
          </p:cNvSpPr>
          <p:nvPr>
            <p:ph idx="1"/>
          </p:nvPr>
        </p:nvSpPr>
        <p:spPr/>
        <p:txBody>
          <a:bodyPr>
            <a:normAutofit fontScale="85000" lnSpcReduction="20000"/>
          </a:bodyPr>
          <a:lstStyle/>
          <a:p>
            <a:r>
              <a:rPr lang="tr-TR" dirty="0"/>
              <a:t>Endeksin ilk </a:t>
            </a:r>
            <a:r>
              <a:rPr lang="tr-TR" dirty="0" err="1"/>
              <a:t>tesbitinden</a:t>
            </a:r>
            <a:r>
              <a:rPr lang="tr-TR" dirty="0"/>
              <a:t> 2014 yılının Ekim sonuna kadar acaba enflasyon ne olmuştur. </a:t>
            </a:r>
          </a:p>
          <a:p>
            <a:r>
              <a:rPr lang="tr-TR" dirty="0"/>
              <a:t>Her iki tabloya göre son enflasyon düzeltmesi olan 2004 yılını esas olarak  tüketici ve üretici fiyat enflasyonlarını bulalım. </a:t>
            </a:r>
          </a:p>
          <a:p>
            <a:r>
              <a:rPr lang="tr-TR" dirty="0"/>
              <a:t> </a:t>
            </a:r>
          </a:p>
          <a:p>
            <a:pPr lvl="0"/>
            <a:r>
              <a:rPr lang="tr-TR" dirty="0"/>
              <a:t>Tüketici fiyat enflasyonu :</a:t>
            </a:r>
          </a:p>
          <a:p>
            <a:r>
              <a:rPr lang="tr-TR" dirty="0"/>
              <a:t>Aşağıdaki formülle bunu bulabiliriz. </a:t>
            </a:r>
          </a:p>
          <a:p>
            <a:r>
              <a:rPr lang="tr-TR" dirty="0"/>
              <a:t>243,74/104,81= % 232,55 ARTIŞ OLMUŞTUR. </a:t>
            </a:r>
          </a:p>
          <a:p>
            <a:r>
              <a:rPr lang="tr-TR" dirty="0"/>
              <a:t> </a:t>
            </a:r>
          </a:p>
          <a:p>
            <a:pPr lvl="0"/>
            <a:r>
              <a:rPr lang="tr-TR" dirty="0"/>
              <a:t>Üretici Fiyat enflasyonunu da bulalım. </a:t>
            </a:r>
          </a:p>
          <a:p>
            <a:r>
              <a:rPr lang="tr-TR" dirty="0"/>
              <a:t> </a:t>
            </a:r>
          </a:p>
          <a:p>
            <a:r>
              <a:rPr lang="tr-TR" dirty="0"/>
              <a:t>237,79/107,17 = %221,88 ARTIŞ</a:t>
            </a:r>
          </a:p>
          <a:p>
            <a:r>
              <a:rPr lang="tr-TR" dirty="0"/>
              <a:t> </a:t>
            </a:r>
          </a:p>
          <a:p>
            <a:endParaRPr lang="tr-TR" dirty="0"/>
          </a:p>
        </p:txBody>
      </p:sp>
    </p:spTree>
    <p:extLst>
      <p:ext uri="{BB962C8B-B14F-4D97-AF65-F5344CB8AC3E}">
        <p14:creationId xmlns:p14="http://schemas.microsoft.com/office/powerpoint/2010/main" val="2744534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Bu rakamlara bakınca VUK 298 maddesi akla geliyor. </a:t>
            </a:r>
            <a:endParaRPr lang="tr-TR" dirty="0"/>
          </a:p>
        </p:txBody>
      </p:sp>
      <p:sp>
        <p:nvSpPr>
          <p:cNvPr id="3" name="İçerik Yer Tutucusu 2"/>
          <p:cNvSpPr>
            <a:spLocks noGrp="1"/>
          </p:cNvSpPr>
          <p:nvPr>
            <p:ph idx="1"/>
          </p:nvPr>
        </p:nvSpPr>
        <p:spPr/>
        <p:txBody>
          <a:bodyPr>
            <a:normAutofit fontScale="85000" lnSpcReduction="10000"/>
          </a:bodyPr>
          <a:lstStyle/>
          <a:p>
            <a:r>
              <a:rPr lang="tr-TR" dirty="0"/>
              <a:t>Mükerrer Madde 298 in ilgili kısmı aşağıdaki gibidir.  </a:t>
            </a:r>
          </a:p>
          <a:p>
            <a:r>
              <a:rPr lang="tr-TR" dirty="0"/>
              <a:t>Kapsam  </a:t>
            </a:r>
          </a:p>
          <a:p>
            <a:r>
              <a:rPr lang="tr-TR" dirty="0"/>
              <a:t>(5024 Sayılı Kanunun 2'inci maddesiyle değişen Madde: Yürürlük;01.01.2004)A) Malî tablolarda yer alan parasal olmayan kıymetler aşağıdaki hükümlere göre enflasyon düzeltmesine tâbi tutulur. </a:t>
            </a:r>
          </a:p>
          <a:p>
            <a:r>
              <a:rPr lang="tr-TR" dirty="0"/>
              <a:t>1. Kazançlarını bilanço esasına göre tespit eden gelir ve kurumlar vergisi mükellefleri fiyat endeksindeki artışın, içinde bulunulan dönem dahil son üç hesap döneminde %100'den ve içinde bulunulan hesap döneminde % 10'dan fazla olması halinde malî tablolarını enflasyon düzeltmesine tâbi tutarlar. Enflasyon düzeltmesi uygulaması, her iki şartın birlikte gerçekleşmemesi halinde sona erer. </a:t>
            </a:r>
          </a:p>
          <a:p>
            <a:endParaRPr lang="tr-TR" dirty="0"/>
          </a:p>
          <a:p>
            <a:r>
              <a:rPr lang="tr-TR" dirty="0"/>
              <a:t>Bakanlar Kurulu; bu maddede yer alan % 100 oranını % 35'e kadar indirmeye veya tekrar kanunî seviyesine kadar yükseltmeye, % 10 oranını ise % 25'e kadar çıkarmaya veya tekrar kanunî seviyesine kadar indirmeye yetkilidir</a:t>
            </a:r>
          </a:p>
        </p:txBody>
      </p:sp>
    </p:spTree>
    <p:extLst>
      <p:ext uri="{BB962C8B-B14F-4D97-AF65-F5344CB8AC3E}">
        <p14:creationId xmlns:p14="http://schemas.microsoft.com/office/powerpoint/2010/main" val="1326383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Yavaş yavaş çözüm fikrine yaklaşıyoruz</a:t>
            </a:r>
            <a:endParaRPr lang="tr-TR" dirty="0"/>
          </a:p>
        </p:txBody>
      </p:sp>
      <p:sp>
        <p:nvSpPr>
          <p:cNvPr id="3" name="İçerik Yer Tutucusu 2"/>
          <p:cNvSpPr>
            <a:spLocks noGrp="1"/>
          </p:cNvSpPr>
          <p:nvPr>
            <p:ph idx="1"/>
          </p:nvPr>
        </p:nvSpPr>
        <p:spPr/>
        <p:txBody>
          <a:bodyPr>
            <a:normAutofit fontScale="92500" lnSpcReduction="10000"/>
          </a:bodyPr>
          <a:lstStyle/>
          <a:p>
            <a:r>
              <a:rPr lang="tr-TR" dirty="0"/>
              <a:t>10 YILLIK ENFLASYONSUZLUK DÖNEMİ SONUCU: </a:t>
            </a:r>
          </a:p>
          <a:p>
            <a:r>
              <a:rPr lang="tr-TR" dirty="0"/>
              <a:t>	İlk ve son  defa yapılan enflasyon düzeltmesinden sonra geçen 10 yılda enflasyon kontrol altına alınmış ve Vergi Usul Kanunun mükerrer 298 inci maddesinde belirtilen enflasyon düzeltmesi yapılabilmesi için gerekli olan her iki şart birden gerçekleşmemiştir. </a:t>
            </a:r>
          </a:p>
          <a:p>
            <a:r>
              <a:rPr lang="tr-TR" dirty="0"/>
              <a:t>Ancak, enflasyon düzeltmesi yapıldıktan sonraki  10 yıllık gelişmeye baktığımızda Tüketici fiyatları ile enflasyonun %232,55, üretici fiyatları ile enflasyonun ise %221,88 olduğu açıkça görülmektedir. </a:t>
            </a:r>
          </a:p>
          <a:p>
            <a:r>
              <a:rPr lang="tr-TR" dirty="0"/>
              <a:t>Bu şekildeki rakamlar neyi gösteriyor biliyor musunuz?</a:t>
            </a:r>
          </a:p>
          <a:p>
            <a:r>
              <a:rPr lang="tr-TR" dirty="0"/>
              <a:t>Gayet tabii ki biliyorsunuz. </a:t>
            </a:r>
          </a:p>
          <a:p>
            <a:r>
              <a:rPr lang="tr-TR" dirty="0"/>
              <a:t>İşletmelerin bilançoları yine gerçeği göstermemektedir. </a:t>
            </a:r>
          </a:p>
          <a:p>
            <a:r>
              <a:rPr lang="tr-TR" dirty="0"/>
              <a:t> </a:t>
            </a:r>
          </a:p>
          <a:p>
            <a:endParaRPr lang="tr-TR" dirty="0"/>
          </a:p>
        </p:txBody>
      </p:sp>
    </p:spTree>
    <p:extLst>
      <p:ext uri="{BB962C8B-B14F-4D97-AF65-F5344CB8AC3E}">
        <p14:creationId xmlns:p14="http://schemas.microsoft.com/office/powerpoint/2010/main" val="34144299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 yasaları da bu bilanço gerçeğine tuz biber ekmiştir. </a:t>
            </a:r>
            <a:endParaRPr lang="tr-TR" dirty="0"/>
          </a:p>
        </p:txBody>
      </p:sp>
      <p:sp>
        <p:nvSpPr>
          <p:cNvPr id="3" name="İçerik Yer Tutucusu 2"/>
          <p:cNvSpPr>
            <a:spLocks noGrp="1"/>
          </p:cNvSpPr>
          <p:nvPr>
            <p:ph idx="1"/>
          </p:nvPr>
        </p:nvSpPr>
        <p:spPr/>
        <p:txBody>
          <a:bodyPr/>
          <a:lstStyle/>
          <a:p>
            <a:r>
              <a:rPr lang="tr-TR" dirty="0"/>
              <a:t>Şimdi enflasyon düzeltmesi ile ilgili vergi usul kanunu 298. Maddeyi hatırlayalım. </a:t>
            </a:r>
            <a:r>
              <a:rPr lang="tr-TR" b="1" dirty="0"/>
              <a:t>Bakanlar kurulu isterse enflasyon düzeltmesi için oranı %35 e kadar indirmeye yetkilidir. </a:t>
            </a:r>
            <a:endParaRPr lang="tr-TR" dirty="0"/>
          </a:p>
          <a:p>
            <a:r>
              <a:rPr lang="tr-TR" dirty="0"/>
              <a:t>	</a:t>
            </a:r>
            <a:r>
              <a:rPr lang="tr-TR" b="1" dirty="0"/>
              <a:t>Demek ki, Bakanlar kurulu isterse enflasyon düzeltmesi kararı alabilir. İstenirse </a:t>
            </a:r>
            <a:r>
              <a:rPr lang="tr-TR" b="1" dirty="0" err="1"/>
              <a:t>VUK’na</a:t>
            </a:r>
            <a:r>
              <a:rPr lang="tr-TR" b="1" dirty="0"/>
              <a:t> eklenecek bir geçici madde ile sadece 2014 yılı için yeniden değerleme yaptırabilir ve yeniden değerlemeden doğan fonların 6111 ve 6552 sayılı  af yasasından doğan kanunen kabul edilmeyen giderlere ve geçmiş yıl zararlarına mahsup edilerek bilanço düzeltmesinin sağlanması ve kalan fon varsa sermayeye eklenmesi şartı konularak çözümü düşünülebilir. </a:t>
            </a:r>
            <a:endParaRPr lang="tr-TR" dirty="0"/>
          </a:p>
        </p:txBody>
      </p:sp>
    </p:spTree>
    <p:extLst>
      <p:ext uri="{BB962C8B-B14F-4D97-AF65-F5344CB8AC3E}">
        <p14:creationId xmlns:p14="http://schemas.microsoft.com/office/powerpoint/2010/main" val="4016666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ÇÖZÜM</a:t>
            </a:r>
            <a:endParaRPr lang="tr-TR" dirty="0"/>
          </a:p>
        </p:txBody>
      </p:sp>
      <p:sp>
        <p:nvSpPr>
          <p:cNvPr id="3" name="İçerik Yer Tutucusu 2"/>
          <p:cNvSpPr>
            <a:spLocks noGrp="1"/>
          </p:cNvSpPr>
          <p:nvPr>
            <p:ph idx="1"/>
          </p:nvPr>
        </p:nvSpPr>
        <p:spPr/>
        <p:txBody>
          <a:bodyPr/>
          <a:lstStyle/>
          <a:p>
            <a:r>
              <a:rPr lang="tr-TR" dirty="0"/>
              <a:t>ÇÖZÜM: </a:t>
            </a:r>
          </a:p>
          <a:p>
            <a:r>
              <a:rPr lang="tr-TR" dirty="0"/>
              <a:t>Yukarıda belirtildiği şekilde bir defalık yeniden değerleme (enflasyon düzeltmesi değil) yapıldığı takdirde şirketlerde bir yeniden değerleme fonu doğacaktır. </a:t>
            </a:r>
          </a:p>
          <a:p>
            <a:r>
              <a:rPr lang="tr-TR" dirty="0"/>
              <a:t>Doğan yeniden değerleme fonu ile </a:t>
            </a:r>
            <a:r>
              <a:rPr lang="tr-TR" dirty="0" err="1"/>
              <a:t>özsermaye</a:t>
            </a:r>
            <a:r>
              <a:rPr lang="tr-TR" dirty="0"/>
              <a:t> kalemi altındaki aftan yararlanmadan doğan KANUNEN KABUL EDİLMEYEN GİDERLER VEYA GEÇMİŞ YIL ZARARLARI İLE  karşılaştırılır ve kalan miktar sermayeye ilave edilir. </a:t>
            </a:r>
          </a:p>
          <a:p>
            <a:endParaRPr lang="tr-TR" dirty="0"/>
          </a:p>
        </p:txBody>
      </p:sp>
    </p:spTree>
    <p:extLst>
      <p:ext uri="{BB962C8B-B14F-4D97-AF65-F5344CB8AC3E}">
        <p14:creationId xmlns:p14="http://schemas.microsoft.com/office/powerpoint/2010/main" val="3058073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Çözüm sonucu ne olur?</a:t>
            </a:r>
            <a:endParaRPr lang="tr-TR" dirty="0"/>
          </a:p>
        </p:txBody>
      </p:sp>
      <p:sp>
        <p:nvSpPr>
          <p:cNvPr id="3" name="İçerik Yer Tutucusu 2"/>
          <p:cNvSpPr>
            <a:spLocks noGrp="1"/>
          </p:cNvSpPr>
          <p:nvPr>
            <p:ph idx="1"/>
          </p:nvPr>
        </p:nvSpPr>
        <p:spPr/>
        <p:txBody>
          <a:bodyPr>
            <a:normAutofit lnSpcReduction="10000"/>
          </a:bodyPr>
          <a:lstStyle/>
          <a:p>
            <a:r>
              <a:rPr lang="tr-TR" dirty="0"/>
              <a:t>Bu şekilde </a:t>
            </a:r>
          </a:p>
          <a:p>
            <a:pPr lvl="0"/>
            <a:r>
              <a:rPr lang="tr-TR" dirty="0"/>
              <a:t>Sabit kıymetler bugünkü değere gelecektir. </a:t>
            </a:r>
          </a:p>
          <a:p>
            <a:pPr lvl="0"/>
            <a:r>
              <a:rPr lang="tr-TR" dirty="0"/>
              <a:t>Bilançolardaki kanunen kabul edilmeyen giderlerden doğan geçmiş yıl zararları ortadan kalkacaktır. </a:t>
            </a:r>
          </a:p>
          <a:p>
            <a:pPr lvl="0"/>
            <a:r>
              <a:rPr lang="tr-TR" dirty="0"/>
              <a:t>Bilançolar Uluslararası  IFRS VE Türkiye  TFRS  standartlarına uygun olacaktır. </a:t>
            </a:r>
          </a:p>
          <a:p>
            <a:pPr lvl="0"/>
            <a:r>
              <a:rPr lang="tr-TR" dirty="0"/>
              <a:t>Düzeltmeden sonra kalan miktar sermayeye eklenecektir. </a:t>
            </a:r>
          </a:p>
          <a:p>
            <a:pPr lvl="0"/>
            <a:r>
              <a:rPr lang="tr-TR" dirty="0"/>
              <a:t>Fiktif olarak şirketlerin borca batık durumda olmasının önüne geçilmiş olacaktır. </a:t>
            </a:r>
          </a:p>
          <a:p>
            <a:r>
              <a:rPr lang="tr-TR" dirty="0"/>
              <a:t>Bu düzenlemenin özellikle 2014 bilançosunu kapsayacak şekilde yapılması yukarıda da bahsettiğimiz gibi gerek bilançoların düzeltmesi ve gerekse Uluslar arası ve yurtiçi denetim standartları açısından çok önemlidir. </a:t>
            </a:r>
          </a:p>
          <a:p>
            <a:endParaRPr lang="tr-TR" dirty="0"/>
          </a:p>
        </p:txBody>
      </p:sp>
    </p:spTree>
    <p:extLst>
      <p:ext uri="{BB962C8B-B14F-4D97-AF65-F5344CB8AC3E}">
        <p14:creationId xmlns:p14="http://schemas.microsoft.com/office/powerpoint/2010/main" val="3173641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p:txBody>
          <a:bodyPr/>
          <a:lstStyle/>
          <a:p>
            <a:r>
              <a:rPr lang="tr-TR" dirty="0" smtClean="0"/>
              <a:t>Beni sabırla dinlediğiniz için teşekkürler ederim. </a:t>
            </a:r>
          </a:p>
          <a:p>
            <a:r>
              <a:rPr lang="tr-TR" dirty="0" smtClean="0"/>
              <a:t>Cevdet Akçakoca</a:t>
            </a:r>
          </a:p>
          <a:p>
            <a:r>
              <a:rPr lang="tr-TR" dirty="0" smtClean="0"/>
              <a:t>Bağımsız Denetçi </a:t>
            </a:r>
          </a:p>
          <a:p>
            <a:r>
              <a:rPr lang="tr-TR" dirty="0" smtClean="0"/>
              <a:t>Yeminli Mali Müşavir </a:t>
            </a:r>
            <a:endParaRPr lang="tr-TR" dirty="0"/>
          </a:p>
        </p:txBody>
      </p:sp>
    </p:spTree>
    <p:extLst>
      <p:ext uri="{BB962C8B-B14F-4D97-AF65-F5344CB8AC3E}">
        <p14:creationId xmlns:p14="http://schemas.microsoft.com/office/powerpoint/2010/main" val="4252424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Bu başlık ve çalışma niçin yapıldı?</a:t>
            </a:r>
            <a:endParaRPr lang="tr-TR" dirty="0"/>
          </a:p>
        </p:txBody>
      </p:sp>
      <p:sp>
        <p:nvSpPr>
          <p:cNvPr id="3" name="İçerik Yer Tutucusu 2"/>
          <p:cNvSpPr>
            <a:spLocks noGrp="1"/>
          </p:cNvSpPr>
          <p:nvPr>
            <p:ph idx="1"/>
          </p:nvPr>
        </p:nvSpPr>
        <p:spPr/>
        <p:txBody>
          <a:bodyPr/>
          <a:lstStyle/>
          <a:p>
            <a:r>
              <a:rPr lang="tr-TR" dirty="0"/>
              <a:t>Geçen gün 6552 sayılı af yasası ile ilgili bir seminere gitmiştim. Yanımda oturan arkadaşım, semineri ve sunumları dinledi  dinledi , izledi izledi ve şöyle bir söz </a:t>
            </a:r>
            <a:r>
              <a:rPr lang="tr-TR" dirty="0" err="1"/>
              <a:t>sarfetti</a:t>
            </a:r>
            <a:r>
              <a:rPr lang="tr-TR" dirty="0"/>
              <a:t>: </a:t>
            </a:r>
          </a:p>
          <a:p>
            <a:r>
              <a:rPr lang="tr-TR" dirty="0">
                <a:solidFill>
                  <a:srgbClr val="FF0000"/>
                </a:solidFill>
              </a:rPr>
              <a:t>Desene millet pembe rujla dudak boyamayı düşünürken acı biberle karşılaştı ve pembe ruj yerine kırmızı acı biber kullanacak</a:t>
            </a:r>
            <a:r>
              <a:rPr lang="tr-TR" dirty="0"/>
              <a:t>. </a:t>
            </a:r>
          </a:p>
          <a:p>
            <a:r>
              <a:rPr lang="tr-TR" dirty="0"/>
              <a:t>Allah </a:t>
            </a:r>
            <a:r>
              <a:rPr lang="tr-TR" dirty="0" err="1"/>
              <a:t>Allah</a:t>
            </a:r>
            <a:r>
              <a:rPr lang="tr-TR" dirty="0"/>
              <a:t>, arkadaşım  acaba neden bu sözü </a:t>
            </a:r>
            <a:r>
              <a:rPr lang="tr-TR" dirty="0" err="1"/>
              <a:t>sarfetti</a:t>
            </a:r>
            <a:r>
              <a:rPr lang="tr-TR" dirty="0"/>
              <a:t> diye düşünmeye başladım. Bu düşüncelerle geçmişe dönmeden bir önceki 6111 sayılı kanunla ve bugünkü 6552 sayılı kanunla getirilen torba-çorba veya af yasasını incelemeye karar verdim. </a:t>
            </a:r>
          </a:p>
          <a:p>
            <a:endParaRPr lang="tr-TR" dirty="0"/>
          </a:p>
        </p:txBody>
      </p:sp>
    </p:spTree>
    <p:extLst>
      <p:ext uri="{BB962C8B-B14F-4D97-AF65-F5344CB8AC3E}">
        <p14:creationId xmlns:p14="http://schemas.microsoft.com/office/powerpoint/2010/main" val="2611963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44290"/>
          </a:xfrm>
        </p:spPr>
        <p:txBody>
          <a:bodyPr>
            <a:normAutofit fontScale="90000"/>
          </a:bodyPr>
          <a:lstStyle/>
          <a:p>
            <a:r>
              <a:rPr lang="tr-TR" dirty="0" smtClean="0"/>
              <a:t>    -</a:t>
            </a:r>
            <a:endParaRPr lang="tr-TR" dirty="0"/>
          </a:p>
        </p:txBody>
      </p:sp>
      <p:sp>
        <p:nvSpPr>
          <p:cNvPr id="3" name="İçerik Yer Tutucusu 2"/>
          <p:cNvSpPr>
            <a:spLocks noGrp="1"/>
          </p:cNvSpPr>
          <p:nvPr>
            <p:ph idx="1"/>
          </p:nvPr>
        </p:nvSpPr>
        <p:spPr/>
        <p:txBody>
          <a:bodyPr>
            <a:normAutofit/>
          </a:bodyPr>
          <a:lstStyle/>
          <a:p>
            <a:r>
              <a:rPr lang="tr-TR" dirty="0"/>
              <a:t>2011 yılında  6111 sayılı kanunla, özellikle kasa affından sonra işletmelerin bilançolarında, </a:t>
            </a:r>
            <a:r>
              <a:rPr lang="tr-TR" dirty="0" err="1"/>
              <a:t>özsermayeyi</a:t>
            </a:r>
            <a:r>
              <a:rPr lang="tr-TR" dirty="0"/>
              <a:t> azaltan bir (kanunen kabul edilmeyen giderler)  veya geçmiş yıl zararları rakamı doğdu. </a:t>
            </a:r>
          </a:p>
          <a:p>
            <a:r>
              <a:rPr lang="tr-TR" dirty="0"/>
              <a:t>Şimdiki 6552 sayılı yasadan yararlanıldığında yine şirketlerin </a:t>
            </a:r>
            <a:r>
              <a:rPr lang="tr-TR" dirty="0" err="1"/>
              <a:t>özsermayeleri</a:t>
            </a:r>
            <a:r>
              <a:rPr lang="tr-TR" dirty="0"/>
              <a:t> azalacak ve Türk Ticaret Kanunu hükümleri açısından </a:t>
            </a:r>
            <a:r>
              <a:rPr lang="tr-TR" dirty="0" err="1"/>
              <a:t>çook</a:t>
            </a:r>
            <a:r>
              <a:rPr lang="tr-TR" dirty="0"/>
              <a:t>  önemli bir durumla karşılaşılacaktır. </a:t>
            </a:r>
          </a:p>
          <a:p>
            <a:r>
              <a:rPr lang="tr-TR" dirty="0"/>
              <a:t>Nedir bu önemli durum?</a:t>
            </a:r>
          </a:p>
          <a:p>
            <a:r>
              <a:rPr lang="tr-TR" dirty="0"/>
              <a:t>Şirketlerin sermayesinin karşılıksız kalabilme durumu, borca </a:t>
            </a:r>
            <a:r>
              <a:rPr lang="tr-TR" dirty="0" err="1"/>
              <a:t>batıklık</a:t>
            </a:r>
            <a:r>
              <a:rPr lang="tr-TR" dirty="0"/>
              <a:t> hali  veya şirketlerin tasfiye zorunluluğu ile karşı karşıya kalabilmesidir. </a:t>
            </a:r>
          </a:p>
          <a:p>
            <a:r>
              <a:rPr lang="tr-TR" dirty="0"/>
              <a:t>Böyle bir durumda ne yapılmalıdır?</a:t>
            </a:r>
          </a:p>
          <a:p>
            <a:endParaRPr lang="tr-TR" dirty="0"/>
          </a:p>
        </p:txBody>
      </p:sp>
    </p:spTree>
    <p:extLst>
      <p:ext uri="{BB962C8B-B14F-4D97-AF65-F5344CB8AC3E}">
        <p14:creationId xmlns:p14="http://schemas.microsoft.com/office/powerpoint/2010/main" val="2444183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t>
            </a:r>
            <a:endParaRPr lang="tr-TR" dirty="0"/>
          </a:p>
        </p:txBody>
      </p:sp>
      <p:sp>
        <p:nvSpPr>
          <p:cNvPr id="3" name="İçerik Yer Tutucusu 2"/>
          <p:cNvSpPr>
            <a:spLocks noGrp="1"/>
          </p:cNvSpPr>
          <p:nvPr>
            <p:ph idx="1"/>
          </p:nvPr>
        </p:nvSpPr>
        <p:spPr/>
        <p:txBody>
          <a:bodyPr/>
          <a:lstStyle/>
          <a:p>
            <a:r>
              <a:rPr lang="tr-TR" b="1" dirty="0"/>
              <a:t>TTK  </a:t>
            </a:r>
            <a:r>
              <a:rPr lang="tr-TR" b="1" i="1" u="sng" dirty="0"/>
              <a:t>MADDE 376</a:t>
            </a:r>
            <a:r>
              <a:rPr lang="tr-TR" i="1" u="sng" dirty="0"/>
              <a:t>-</a:t>
            </a:r>
            <a:r>
              <a:rPr lang="tr-TR" b="1" i="1" u="sng" dirty="0"/>
              <a:t> </a:t>
            </a:r>
            <a:r>
              <a:rPr lang="tr-TR" i="1" u="sng" dirty="0"/>
              <a:t>(1) Son yıllık bilançodan, sermaye ile kanuni yedek akçeler toplamının yarısının zarar         sebebiyle karşılıksız kaldığı anlaşılırsa, yönetim kurulu, genel kurulu hemen toplantıya çağırır ve bu genel kurula uygun gördüğü iyileştirici önlemleri sunar.</a:t>
            </a:r>
            <a:endParaRPr lang="tr-TR" dirty="0"/>
          </a:p>
          <a:p>
            <a:r>
              <a:rPr lang="tr-TR" i="1" u="sng" dirty="0"/>
              <a:t>(2) Son yıllık bilançoya göre, sermaye ile kanuni yedek akçeler toplamının üçte ikisinin zarar sebebiyle karşılıksız kaldığı anlaşıldığı takdirde, derhâl toplantıya çağrılan genel kurul, sermayenin üçte biri ile yetinme veya sermayenin tamamlanmasına karar vermediği takdirde şirket kendiliğinden sona erer</a:t>
            </a:r>
            <a:r>
              <a:rPr lang="tr-TR" dirty="0"/>
              <a:t>.</a:t>
            </a:r>
          </a:p>
          <a:p>
            <a:endParaRPr lang="tr-TR" dirty="0"/>
          </a:p>
        </p:txBody>
      </p:sp>
    </p:spTree>
    <p:extLst>
      <p:ext uri="{BB962C8B-B14F-4D97-AF65-F5344CB8AC3E}">
        <p14:creationId xmlns:p14="http://schemas.microsoft.com/office/powerpoint/2010/main" val="3237254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58590"/>
          </a:xfrm>
        </p:spPr>
        <p:txBody>
          <a:bodyPr/>
          <a:lstStyle/>
          <a:p>
            <a:r>
              <a:rPr lang="tr-TR" dirty="0" smtClean="0"/>
              <a:t>//</a:t>
            </a:r>
            <a:endParaRPr lang="tr-TR" dirty="0"/>
          </a:p>
        </p:txBody>
      </p:sp>
      <p:sp>
        <p:nvSpPr>
          <p:cNvPr id="3" name="İçerik Yer Tutucusu 2"/>
          <p:cNvSpPr>
            <a:spLocks noGrp="1"/>
          </p:cNvSpPr>
          <p:nvPr>
            <p:ph idx="1"/>
          </p:nvPr>
        </p:nvSpPr>
        <p:spPr/>
        <p:txBody>
          <a:bodyPr>
            <a:normAutofit fontScale="92500" lnSpcReduction="20000"/>
          </a:bodyPr>
          <a:lstStyle/>
          <a:p>
            <a:r>
              <a:rPr lang="tr-TR" dirty="0"/>
              <a:t>Burada bizim diyebileceğimiz (</a:t>
            </a:r>
            <a:r>
              <a:rPr lang="tr-TR" dirty="0" err="1"/>
              <a:t>eey</a:t>
            </a:r>
            <a:r>
              <a:rPr lang="tr-TR" dirty="0"/>
              <a:t> işletme sahipleri, durumu öğrenin, af yasasından yararlanmaya çalışırken işinizi sonlandırmayın tavsiyesinde bulunmaktır. </a:t>
            </a:r>
          </a:p>
          <a:p>
            <a:r>
              <a:rPr lang="tr-TR" dirty="0"/>
              <a:t>	 </a:t>
            </a:r>
          </a:p>
          <a:p>
            <a:r>
              <a:rPr lang="tr-TR" dirty="0"/>
              <a:t>TTK. 376. Maddeye göre sermayenin karşılıksız kalması veya azalması halinde genel kurul toplantıya çağırılır, önlemler alınır veya şirket sona erer. </a:t>
            </a:r>
            <a:br>
              <a:rPr lang="tr-TR" dirty="0"/>
            </a:br>
            <a:endParaRPr lang="tr-TR" dirty="0"/>
          </a:p>
          <a:p>
            <a:r>
              <a:rPr lang="tr-TR" dirty="0"/>
              <a:t>Alınabilecek önlemler: Sermaye artırımı bazı birimlerin kapatılması veya küçültülmesi, İştiraklerin satışı, Pazarlama sisteminin değiştirilmesi vs. olabilir. </a:t>
            </a:r>
          </a:p>
          <a:p>
            <a:pPr lvl="0"/>
            <a:r>
              <a:rPr lang="tr-TR" dirty="0"/>
              <a:t>Önlemler 378’inci madde uyarınca tehlikelerin erken teşhisi komitesince de zaten daha önceki tarihlerde önerilmiş olabilir.</a:t>
            </a:r>
          </a:p>
          <a:p>
            <a:pPr lvl="0"/>
            <a:r>
              <a:rPr lang="tr-TR" dirty="0"/>
              <a:t>Yukarıdaki düşünülen önlemlerin uygulanabilmesi için, kanunî yedek akçeler dışındaki açık yedek akçelerle de zararın kapanmamış olması ve arta kalan zararın sermaye ile kanunî yedek akçeler toplamının yarısını geçmesi gerekir.</a:t>
            </a:r>
          </a:p>
          <a:p>
            <a:endParaRPr lang="tr-TR" dirty="0"/>
          </a:p>
        </p:txBody>
      </p:sp>
    </p:spTree>
    <p:extLst>
      <p:ext uri="{BB962C8B-B14F-4D97-AF65-F5344CB8AC3E}">
        <p14:creationId xmlns:p14="http://schemas.microsoft.com/office/powerpoint/2010/main" val="1967577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98290"/>
          </a:xfrm>
        </p:spPr>
        <p:txBody>
          <a:bodyPr/>
          <a:lstStyle/>
          <a:p>
            <a:r>
              <a:rPr lang="tr-TR" dirty="0" smtClean="0"/>
              <a:t>//</a:t>
            </a:r>
            <a:endParaRPr lang="tr-TR" dirty="0"/>
          </a:p>
        </p:txBody>
      </p:sp>
      <p:sp>
        <p:nvSpPr>
          <p:cNvPr id="3" name="İçerik Yer Tutucusu 2"/>
          <p:cNvSpPr>
            <a:spLocks noGrp="1"/>
          </p:cNvSpPr>
          <p:nvPr>
            <p:ph idx="1"/>
          </p:nvPr>
        </p:nvSpPr>
        <p:spPr/>
        <p:txBody>
          <a:bodyPr>
            <a:normAutofit/>
          </a:bodyPr>
          <a:lstStyle/>
          <a:p>
            <a:r>
              <a:rPr lang="tr-TR" dirty="0"/>
              <a:t>Kanunda, af yasalarından doğan geçmiş yıl zararları tipi göz önüne alınmamıştır. Genel olarak geçmiş yıl zararlarından bahsedilmiştir. Oysa, belki de firma karlı bir firmadır. Gayet iyi çalışan bir firmadır. Ama af yasasından yararlanmak, firmanın bilanço dengelerini bozmaktadır. </a:t>
            </a:r>
          </a:p>
          <a:p>
            <a:r>
              <a:rPr lang="tr-TR" dirty="0"/>
              <a:t> </a:t>
            </a:r>
          </a:p>
          <a:p>
            <a:r>
              <a:rPr lang="tr-TR" dirty="0"/>
              <a:t>Özellikle borsaya veya halka açık şirketlerde durum daha da ciddi ve acıklıdır. </a:t>
            </a:r>
          </a:p>
          <a:p>
            <a:r>
              <a:rPr lang="tr-TR" dirty="0"/>
              <a:t> </a:t>
            </a:r>
          </a:p>
          <a:p>
            <a:r>
              <a:rPr lang="tr-TR" dirty="0"/>
              <a:t>Diğer yandan, ülkemiz, artık Uluslararası Denetim Standartlarını ve Türkiye Denetim Standartları, Türkiye Muhasebe Standartları, ve Türkiye Finansal Raporlama Standartlarını kabul ve ilan etmiş bir ülkedir. </a:t>
            </a:r>
          </a:p>
          <a:p>
            <a:endParaRPr lang="tr-TR" dirty="0"/>
          </a:p>
        </p:txBody>
      </p:sp>
    </p:spTree>
    <p:extLst>
      <p:ext uri="{BB962C8B-B14F-4D97-AF65-F5344CB8AC3E}">
        <p14:creationId xmlns:p14="http://schemas.microsoft.com/office/powerpoint/2010/main" val="2253282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84301" y="624110"/>
            <a:ext cx="10120312" cy="958627"/>
          </a:xfrm>
        </p:spPr>
        <p:txBody>
          <a:bodyPr>
            <a:normAutofit fontScale="90000"/>
          </a:bodyPr>
          <a:lstStyle/>
          <a:p>
            <a:r>
              <a:rPr lang="tr-TR" dirty="0" smtClean="0"/>
              <a:t>Af yasasından sonra bozulmuş bir bilançonun </a:t>
            </a:r>
            <a:r>
              <a:rPr lang="tr-TR" dirty="0" err="1" smtClean="0"/>
              <a:t>özsermaye</a:t>
            </a:r>
            <a:r>
              <a:rPr lang="tr-TR" dirty="0" smtClean="0"/>
              <a:t> kalemine abartılı bir örnek :</a:t>
            </a:r>
            <a:br>
              <a:rPr lang="tr-TR" dirty="0" smtClean="0"/>
            </a:br>
            <a:r>
              <a:rPr lang="tr-TR" dirty="0"/>
              <a:t/>
            </a:r>
            <a:br>
              <a:rPr lang="tr-TR" dirty="0"/>
            </a:br>
            <a:r>
              <a:rPr lang="tr-TR" dirty="0" smtClean="0"/>
              <a:t> </a:t>
            </a:r>
            <a:endParaRPr lang="tr-TR" dirty="0"/>
          </a:p>
        </p:txBody>
      </p:sp>
      <p:sp>
        <p:nvSpPr>
          <p:cNvPr id="3" name="İçerik Yer Tutucusu 2"/>
          <p:cNvSpPr>
            <a:spLocks noGrp="1"/>
          </p:cNvSpPr>
          <p:nvPr>
            <p:ph idx="1"/>
          </p:nvPr>
        </p:nvSpPr>
        <p:spPr>
          <a:xfrm>
            <a:off x="838200" y="2006600"/>
            <a:ext cx="10515600" cy="4170363"/>
          </a:xfrm>
        </p:spPr>
        <p:txBody>
          <a:bodyPr/>
          <a:lstStyle/>
          <a:p>
            <a:r>
              <a:rPr lang="tr-TR" dirty="0" smtClean="0"/>
              <a:t>Örneğimiz aşağıdaki gibidir ve görüldüğü üzere kayıtlı sermayenin %30,5 oranındaki kısmı kaybedilmiştir. </a:t>
            </a:r>
          </a:p>
          <a:p>
            <a:endParaRPr lang="tr-TR" dirty="0"/>
          </a:p>
        </p:txBody>
      </p:sp>
      <p:graphicFrame>
        <p:nvGraphicFramePr>
          <p:cNvPr id="4" name="Nesne 3"/>
          <p:cNvGraphicFramePr>
            <a:graphicFrameLocks noChangeAspect="1"/>
          </p:cNvGraphicFramePr>
          <p:nvPr>
            <p:extLst>
              <p:ext uri="{D42A27DB-BD31-4B8C-83A1-F6EECF244321}">
                <p14:modId xmlns:p14="http://schemas.microsoft.com/office/powerpoint/2010/main" val="4183813444"/>
              </p:ext>
            </p:extLst>
          </p:nvPr>
        </p:nvGraphicFramePr>
        <p:xfrm>
          <a:off x="2679700" y="2870200"/>
          <a:ext cx="7023100" cy="3098800"/>
        </p:xfrm>
        <a:graphic>
          <a:graphicData uri="http://schemas.openxmlformats.org/presentationml/2006/ole">
            <mc:AlternateContent xmlns:mc="http://schemas.openxmlformats.org/markup-compatibility/2006">
              <mc:Choice xmlns:v="urn:schemas-microsoft-com:vml" Requires="v">
                <p:oleObj spid="_x0000_s2054" name="Document" r:id="rId4" imgW="5759285" imgH="2565846" progId="Word.Document.12">
                  <p:embed/>
                </p:oleObj>
              </mc:Choice>
              <mc:Fallback>
                <p:oleObj name="Document" r:id="rId4" imgW="5759285" imgH="2565846" progId="Word.Document.12">
                  <p:embed/>
                  <p:pic>
                    <p:nvPicPr>
                      <p:cNvPr id="0" name=""/>
                      <p:cNvPicPr/>
                      <p:nvPr/>
                    </p:nvPicPr>
                    <p:blipFill>
                      <a:blip r:embed="rId5"/>
                      <a:stretch>
                        <a:fillRect/>
                      </a:stretch>
                    </p:blipFill>
                    <p:spPr>
                      <a:xfrm>
                        <a:off x="2679700" y="2870200"/>
                        <a:ext cx="7023100" cy="3098800"/>
                      </a:xfrm>
                      <a:prstGeom prst="rect">
                        <a:avLst/>
                      </a:prstGeom>
                    </p:spPr>
                  </p:pic>
                </p:oleObj>
              </mc:Fallback>
            </mc:AlternateContent>
          </a:graphicData>
        </a:graphic>
      </p:graphicFrame>
    </p:spTree>
    <p:extLst>
      <p:ext uri="{BB962C8B-B14F-4D97-AF65-F5344CB8AC3E}">
        <p14:creationId xmlns:p14="http://schemas.microsoft.com/office/powerpoint/2010/main" val="93053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10990"/>
          </a:xfrm>
        </p:spPr>
        <p:txBody>
          <a:bodyPr/>
          <a:lstStyle/>
          <a:p>
            <a:r>
              <a:rPr lang="tr-TR" dirty="0" smtClean="0"/>
              <a:t>//</a:t>
            </a:r>
            <a:endParaRPr lang="tr-TR" dirty="0"/>
          </a:p>
        </p:txBody>
      </p:sp>
      <p:sp>
        <p:nvSpPr>
          <p:cNvPr id="3" name="İçerik Yer Tutucusu 2"/>
          <p:cNvSpPr>
            <a:spLocks noGrp="1"/>
          </p:cNvSpPr>
          <p:nvPr>
            <p:ph idx="1"/>
          </p:nvPr>
        </p:nvSpPr>
        <p:spPr>
          <a:xfrm>
            <a:off x="2436812" y="1651000"/>
            <a:ext cx="8915400" cy="3777622"/>
          </a:xfrm>
        </p:spPr>
        <p:txBody>
          <a:bodyPr>
            <a:normAutofit/>
          </a:bodyPr>
          <a:lstStyle/>
          <a:p>
            <a:r>
              <a:rPr lang="tr-TR" dirty="0" smtClean="0"/>
              <a:t>Yeni af yasası ile bu bilançodaki </a:t>
            </a:r>
            <a:r>
              <a:rPr lang="tr-TR" dirty="0" err="1" smtClean="0"/>
              <a:t>özsermaye</a:t>
            </a:r>
            <a:r>
              <a:rPr lang="tr-TR" dirty="0" smtClean="0"/>
              <a:t> kalemi daha da bozulacaktır. </a:t>
            </a:r>
          </a:p>
          <a:p>
            <a:r>
              <a:rPr lang="tr-TR" dirty="0" smtClean="0"/>
              <a:t>Yukarıda örneği verilen dengeleri </a:t>
            </a:r>
            <a:r>
              <a:rPr lang="tr-TR" dirty="0"/>
              <a:t>bozulmuş bilançolar bağımsız denetim yapılmasını önler. Böyle bir durumda firmanın, bağımsız denetim sonucunda olumlu rapor alması çok ama çok zordur. Olumlu bir bağımsız denetim raporu olmayınca: </a:t>
            </a:r>
          </a:p>
          <a:p>
            <a:pPr lvl="0"/>
            <a:r>
              <a:rPr lang="tr-TR" dirty="0"/>
              <a:t>TTK açısından genel kurul yapamazsınız</a:t>
            </a:r>
          </a:p>
          <a:p>
            <a:pPr lvl="0"/>
            <a:r>
              <a:rPr lang="tr-TR" dirty="0"/>
              <a:t>Bankalardan kredi alamazsınız</a:t>
            </a:r>
          </a:p>
          <a:p>
            <a:pPr lvl="0"/>
            <a:r>
              <a:rPr lang="tr-TR" dirty="0"/>
              <a:t>Yabancı ortaklar size gelmez. </a:t>
            </a:r>
          </a:p>
          <a:p>
            <a:r>
              <a:rPr lang="tr-TR" dirty="0"/>
              <a:t> </a:t>
            </a:r>
            <a:r>
              <a:rPr lang="tr-TR" dirty="0" smtClean="0"/>
              <a:t>Öyle </a:t>
            </a:r>
            <a:r>
              <a:rPr lang="tr-TR" dirty="0"/>
              <a:t>ise bu olaya bir çözüm bulmak gerekmektedir. Yıllardır bu çözüm konusu gündeme gelmekte ve fakat çözüm mümkün olmamaktadır</a:t>
            </a:r>
          </a:p>
        </p:txBody>
      </p:sp>
    </p:spTree>
    <p:extLst>
      <p:ext uri="{BB962C8B-B14F-4D97-AF65-F5344CB8AC3E}">
        <p14:creationId xmlns:p14="http://schemas.microsoft.com/office/powerpoint/2010/main" val="2504138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Ben bir çözüm buldum zannediyorum</a:t>
            </a:r>
            <a:endParaRPr lang="tr-TR" dirty="0"/>
          </a:p>
        </p:txBody>
      </p:sp>
      <p:sp>
        <p:nvSpPr>
          <p:cNvPr id="3" name="İçerik Yer Tutucusu 2"/>
          <p:cNvSpPr>
            <a:spLocks noGrp="1"/>
          </p:cNvSpPr>
          <p:nvPr>
            <p:ph idx="1"/>
          </p:nvPr>
        </p:nvSpPr>
        <p:spPr/>
        <p:txBody>
          <a:bodyPr>
            <a:normAutofit/>
          </a:bodyPr>
          <a:lstStyle/>
          <a:p>
            <a:r>
              <a:rPr lang="tr-TR" dirty="0" smtClean="0"/>
              <a:t>Çözüm fikrimi açıklamadan önce bir </a:t>
            </a:r>
            <a:r>
              <a:rPr lang="tr-TR" dirty="0"/>
              <a:t>araştırma yapayım, yeniden değerleme ve enflasyon düzeltmesi konusunu, enflasyonsuz dönemi bir inceleyeyim dedim. Ama şaşırtıcı bazı sonuçlara ulaştığım kanaatine vardım. Vardığım sonuçları </a:t>
            </a:r>
            <a:r>
              <a:rPr lang="tr-TR" dirty="0" smtClean="0"/>
              <a:t>paylaşayım </a:t>
            </a:r>
            <a:r>
              <a:rPr lang="tr-TR" dirty="0"/>
              <a:t>da </a:t>
            </a:r>
            <a:r>
              <a:rPr lang="tr-TR" dirty="0" smtClean="0"/>
              <a:t>belki bir şekilde  </a:t>
            </a:r>
            <a:r>
              <a:rPr lang="tr-TR" dirty="0"/>
              <a:t>devlet yetkililerinin de dikkati çekilmiş olur diye düşündüm. </a:t>
            </a:r>
          </a:p>
          <a:p>
            <a:r>
              <a:rPr lang="tr-TR" dirty="0"/>
              <a:t>Enflasyon düzeltmesi ve yeniden değerleme konusunu ele aldığımızda, ülkemizin yıllarca ağır bir enflasyon yaşadığını, bununla başa çıkabilmek için yeniden değerleme müessesesinin kurulduğunu, daha sonra özellikle 2003 den sonra enflasyonla ciddi bir mücadeleye karar verildiği zaman bir defalık olmak üzere yine çok ciddi bir enflasyon düzeltmesi ile bilançoların düzeltildiğini görüyoruz. </a:t>
            </a:r>
          </a:p>
          <a:p>
            <a:endParaRPr lang="tr-TR" dirty="0"/>
          </a:p>
        </p:txBody>
      </p:sp>
    </p:spTree>
    <p:extLst>
      <p:ext uri="{BB962C8B-B14F-4D97-AF65-F5344CB8AC3E}">
        <p14:creationId xmlns:p14="http://schemas.microsoft.com/office/powerpoint/2010/main" val="3993272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76</TotalTime>
  <Words>1056</Words>
  <Application>Microsoft Office PowerPoint</Application>
  <PresentationFormat>Geniş ekran</PresentationFormat>
  <Paragraphs>195</Paragraphs>
  <Slides>19</Slides>
  <Notes>0</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1</vt:i4>
      </vt:variant>
      <vt:variant>
        <vt:lpstr>Slayt Başlıkları</vt:lpstr>
      </vt:variant>
      <vt:variant>
        <vt:i4>19</vt:i4>
      </vt:variant>
    </vt:vector>
  </HeadingPairs>
  <TitlesOfParts>
    <vt:vector size="26" baseType="lpstr">
      <vt:lpstr>Arial</vt:lpstr>
      <vt:lpstr>Calibri</vt:lpstr>
      <vt:lpstr>Century Gothic</vt:lpstr>
      <vt:lpstr>Times New Roman</vt:lpstr>
      <vt:lpstr>Wingdings 3</vt:lpstr>
      <vt:lpstr>Duman</vt:lpstr>
      <vt:lpstr>Document</vt:lpstr>
      <vt:lpstr>PEMBE RUJ KULLANACAĞINI ZANNEDERKEN KIRMIZI ACI BİBER KULLANMAK  VEYA 6552 SAYILI  AF YASASINDAN SONRA BORCA BATIK BİLANÇOLARI DÜZELTELİM </vt:lpstr>
      <vt:lpstr>Bu başlık ve çalışma niçin yapıldı?</vt:lpstr>
      <vt:lpstr>    -</vt:lpstr>
      <vt:lpstr>,,</vt:lpstr>
      <vt:lpstr>//</vt:lpstr>
      <vt:lpstr>//</vt:lpstr>
      <vt:lpstr>Af yasasından sonra bozulmuş bir bilançonun özsermaye kalemine abartılı bir örnek :   </vt:lpstr>
      <vt:lpstr>//</vt:lpstr>
      <vt:lpstr>Ben bir çözüm buldum zannediyorum</vt:lpstr>
      <vt:lpstr>2004 enflasyon düzeltmesinden sonra son 10 yıllık enflasyon, toplam olarak ne oldu?</vt:lpstr>
      <vt:lpstr>Yeniden değerleme oranları toplamı ne kadardır?</vt:lpstr>
      <vt:lpstr>Tüketici ve üretici fiyat endeksi rakamları </vt:lpstr>
      <vt:lpstr>Fiyat artış oranları ne kadar olmuştur?</vt:lpstr>
      <vt:lpstr>Bu rakamlara bakınca VUK 298 maddesi akla geliyor. </vt:lpstr>
      <vt:lpstr>Yavaş yavaş çözüm fikrine yaklaşıyoruz</vt:lpstr>
      <vt:lpstr>Af yasaları da bu bilanço gerçeğine tuz biber ekmiştir. </vt:lpstr>
      <vt:lpstr>ÇÖZÜM</vt:lpstr>
      <vt:lpstr>Çözüm sonucu ne olur?</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PEMBE RUJ KULLANACAĞINI ZANNEDERKEN KIRMIZI ACI BİBER KULLANMAK  VEYA 6552 SAYILI  AF YASASINDAN SONRA BORCA BATIK BİLANÇOLARI DÜZELTELİM</dc:title>
  <dc:creator>Cevdetakcakoca</dc:creator>
  <cp:lastModifiedBy>T5</cp:lastModifiedBy>
  <cp:revision>8</cp:revision>
  <dcterms:created xsi:type="dcterms:W3CDTF">2014-12-01T09:03:41Z</dcterms:created>
  <dcterms:modified xsi:type="dcterms:W3CDTF">2014-12-03T08:56:08Z</dcterms:modified>
</cp:coreProperties>
</file>